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74" r:id="rId4"/>
    <p:sldId id="269" r:id="rId5"/>
    <p:sldId id="275" r:id="rId6"/>
    <p:sldId id="272" r:id="rId7"/>
    <p:sldId id="287" r:id="rId8"/>
    <p:sldId id="278" r:id="rId9"/>
    <p:sldId id="285" r:id="rId10"/>
    <p:sldId id="271" r:id="rId11"/>
    <p:sldId id="267" r:id="rId12"/>
    <p:sldId id="265" r:id="rId13"/>
    <p:sldId id="261" r:id="rId14"/>
    <p:sldId id="276" r:id="rId15"/>
    <p:sldId id="268" r:id="rId16"/>
    <p:sldId id="263" r:id="rId17"/>
    <p:sldId id="284" r:id="rId18"/>
    <p:sldId id="266" r:id="rId19"/>
    <p:sldId id="280" r:id="rId20"/>
    <p:sldId id="281" r:id="rId21"/>
    <p:sldId id="282" r:id="rId22"/>
    <p:sldId id="270" r:id="rId23"/>
  </p:sldIdLst>
  <p:sldSz cx="18288000" cy="10287000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Extra-Light" panose="020B0604020202020204" charset="0"/>
      <p:regular r:id="rId30"/>
    </p:embeddedFont>
    <p:embeddedFont>
      <p:font typeface="Poppins Light" panose="00000400000000000000" pitchFamily="2" charset="0"/>
      <p:regular r:id="rId31"/>
      <p:italic r:id="rId32"/>
    </p:embeddedFont>
    <p:embeddedFont>
      <p:font typeface="Poppins Semi-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CA7DF-3975-9623-E358-94CF3DB2F8E8}" v="438" dt="2025-07-22T18:52:57.421"/>
    <p1510:client id="{AE016ABE-FA4A-08E8-6045-AE4819383C80}" v="1559" dt="2025-07-22T16:37:27.991"/>
    <p1510:client id="{BD6D9FBE-5701-4F69-A460-7E0015E0506C}" v="1876" dt="2025-07-22T19:07:33.748"/>
    <p1510:client id="{D19642D7-1872-5E11-027B-ECF8D1E83EE0}" v="10" dt="2025-07-22T18:55:56.938"/>
    <p1510:client id="{DDBA0F44-8AB6-4229-5919-C904D4CF5E34}" v="100" dt="2025-07-22T19:05:18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DIMINUISCI LA GRANDEZZA DEL TESTO DELLE NOTE!!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30817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42518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82240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80090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85243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58071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B9BCB-ECDF-558C-C7F6-3DF42CDA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15BB29-147C-3A4F-9CD2-0390F1586C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A32C1-79E3-7127-9D60-934A8930B7F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4589A1B-FAF0-0895-6C65-F81CBBDCE0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1E594ED-F216-7F73-FD9C-A41C40264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1343B-4A08-B01C-3CBD-22059E73B2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D3EB3-F68E-9335-22BB-BE1CE4AF2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93437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30602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9890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4877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2115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89724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52769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7923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AB46A-BE93-45B3-F446-41A4A1039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73F6BD-FA87-B627-B6F0-6B630A9A23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0722E-225B-5577-4B25-0E4BF359B73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A9B329F-C042-594E-E002-F97698C093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3B288FE-336A-AE0C-6F86-D3E785807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8CB4C-5AE9-EAD8-125E-8F0D051879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DC709-4863-9345-5F40-2DDD9066C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63733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EA6C5-2E0A-FBDB-16E6-ED60D8B20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92E445-11D1-308F-B144-42E71D3066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96B638-3745-7C13-38D1-D840C5D71FB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99BB62B-6788-5121-7D48-073BB2E72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BC1360B-4771-876B-CACB-57C213FD2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AF2E7-D6B2-916A-E681-48C66B8ADE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5D617-2BF6-C560-99CC-9280D7EDC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19279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D36E5-0FCD-8565-7F5C-C81C89917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73B67-338E-5A3C-E6C5-86BB4E4E4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95AC68-5C42-A439-E51E-B51E1CDEB83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5B9F2E4-676B-2B1D-870D-3947EDABD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B54CDEE-53DA-63B4-978D-3EA6F79F7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EF288-BDEC-EC10-D948-3FDDF3BFED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0D2CC-11F2-F3AD-20C0-2A2C8AADA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176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mdpi.com/1424-8220/24/9/279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mdpi.com/1424-8220/24/9/279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detectRecog/CCPD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049761"/>
            <a:ext cx="21792756" cy="5612018"/>
            <a:chOff x="0" y="-241102"/>
            <a:chExt cx="29057007" cy="748269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369772"/>
              <a:ext cx="24384000" cy="5871816"/>
              <a:chOff x="0" y="-47625"/>
              <a:chExt cx="4816593" cy="115986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11224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1224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12240"/>
                    </a:lnTo>
                    <a:lnTo>
                      <a:pt x="0" y="1112240"/>
                    </a:lnTo>
                    <a:close/>
                  </a:path>
                </a:pathLst>
              </a:custGeom>
              <a:solidFill>
                <a:srgbClr val="82243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11598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673007" y="-241102"/>
              <a:ext cx="24384000" cy="6255404"/>
              <a:chOff x="0" y="-47625"/>
              <a:chExt cx="4816593" cy="123563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893530" cy="118415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18801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188010"/>
                    </a:lnTo>
                    <a:lnTo>
                      <a:pt x="0" y="1188010"/>
                    </a:lnTo>
                    <a:close/>
                  </a:path>
                </a:pathLst>
              </a:custGeom>
              <a:solidFill>
                <a:srgbClr val="82243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12356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28700" y="7461404"/>
            <a:ext cx="5826366" cy="2241417"/>
            <a:chOff x="0" y="0"/>
            <a:chExt cx="7768488" cy="2988558"/>
          </a:xfrm>
        </p:grpSpPr>
        <p:sp>
          <p:nvSpPr>
            <p:cNvPr id="10" name="Freeform 10"/>
            <p:cNvSpPr/>
            <p:nvPr/>
          </p:nvSpPr>
          <p:spPr>
            <a:xfrm>
              <a:off x="0" y="488934"/>
              <a:ext cx="1977192" cy="2010689"/>
            </a:xfrm>
            <a:custGeom>
              <a:avLst/>
              <a:gdLst/>
              <a:ahLst/>
              <a:cxnLst/>
              <a:rect l="l" t="t" r="r" b="b"/>
              <a:pathLst>
                <a:path w="1977192" h="2010689">
                  <a:moveTo>
                    <a:pt x="0" y="0"/>
                  </a:moveTo>
                  <a:lnTo>
                    <a:pt x="1977192" y="0"/>
                  </a:lnTo>
                  <a:lnTo>
                    <a:pt x="1977192" y="2010689"/>
                  </a:lnTo>
                  <a:lnTo>
                    <a:pt x="0" y="2010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74" r="-277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434522" y="0"/>
              <a:ext cx="5333966" cy="2988558"/>
            </a:xfrm>
            <a:custGeom>
              <a:avLst/>
              <a:gdLst/>
              <a:ahLst/>
              <a:cxnLst/>
              <a:rect l="l" t="t" r="r" b="b"/>
              <a:pathLst>
                <a:path w="5333966" h="2988558">
                  <a:moveTo>
                    <a:pt x="0" y="0"/>
                  </a:moveTo>
                  <a:lnTo>
                    <a:pt x="5333967" y="0"/>
                  </a:lnTo>
                  <a:lnTo>
                    <a:pt x="5333967" y="2988558"/>
                  </a:lnTo>
                  <a:lnTo>
                    <a:pt x="0" y="2988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1783" t="-365" r="-2368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641457"/>
            <a:ext cx="16211550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it-IT" sz="7200" b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8000" b="1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74897" y="8284576"/>
            <a:ext cx="9884403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9"/>
              </a:lnSpc>
              <a:spcBef>
                <a:spcPct val="0"/>
              </a:spcBef>
            </a:pP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Tutti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diritti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relativi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al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presente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materiale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didattico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ed al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suo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contenuto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sono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riservati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a Sapienza e ai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suoi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autori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(o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docenti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che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lo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hanno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prodotto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). È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consentito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l'uso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personale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dello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stesso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da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parte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dello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studente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a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fini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di studio. Ne è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vietata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nel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modo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più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assoluto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la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diffusione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,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duplicazione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,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cessione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,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trasmissione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,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distribuzione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a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terzi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o al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pubblico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pena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le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sanzioni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applicabili</a:t>
            </a:r>
            <a:r>
              <a:rPr lang="en-US" sz="1624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 per </a:t>
            </a:r>
            <a:r>
              <a:rPr lang="en-US" sz="1624" err="1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legge</a:t>
            </a:r>
            <a:endParaRPr lang="en-US" sz="1624">
              <a:solidFill>
                <a:srgbClr val="FFFFFF"/>
              </a:solidFill>
              <a:latin typeface="Poppins Extra-Light"/>
              <a:ea typeface="Poppins Extra-Light"/>
              <a:cs typeface="Poppins Extra-Light"/>
              <a:sym typeface="Poppins Extra-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5918519"/>
            <a:ext cx="8115300" cy="194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133"/>
              </a:lnSpc>
            </a:pPr>
            <a:r>
              <a:rPr lang="en-US" sz="394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Luca Conti, 1702084</a:t>
            </a:r>
          </a:p>
          <a:p>
            <a:pPr algn="r">
              <a:lnSpc>
                <a:spcPts val="5133"/>
              </a:lnSpc>
            </a:pPr>
            <a:r>
              <a:rPr lang="en-US" sz="394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Kevin </a:t>
            </a:r>
            <a:r>
              <a:rPr lang="en-US" sz="3948" err="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Giannandrea</a:t>
            </a:r>
            <a:r>
              <a:rPr lang="en-US" sz="394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2202212</a:t>
            </a:r>
          </a:p>
          <a:p>
            <a:pPr algn="r">
              <a:lnSpc>
                <a:spcPts val="5133"/>
              </a:lnSpc>
            </a:pPr>
            <a:r>
              <a:rPr lang="en-US" sz="394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Mattia Tarantino, 1933469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74426" y="5918519"/>
            <a:ext cx="4564774" cy="156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33"/>
              </a:lnSpc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</a:p>
          <a:p>
            <a:pPr>
              <a:lnSpc>
                <a:spcPts val="3573"/>
              </a:lnSpc>
            </a:pPr>
            <a:r>
              <a:rPr lang="en-US" sz="270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Prof.ssa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Irene </a:t>
            </a:r>
            <a:r>
              <a:rPr lang="en-US" sz="270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Amerini</a:t>
            </a:r>
            <a:endParaRPr lang="en-US" sz="2700" err="1">
              <a:solidFill>
                <a:srgbClr val="FFFFFF"/>
              </a:solidFill>
              <a:latin typeface="Poppins"/>
              <a:ea typeface="Poppins"/>
              <a:cs typeface="Poppins"/>
            </a:endParaRPr>
          </a:p>
          <a:p>
            <a:pPr algn="l">
              <a:lnSpc>
                <a:spcPts val="3573"/>
              </a:lnSpc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A.A. 2024/2025</a:t>
            </a:r>
            <a:endParaRPr lang="en-US" sz="2700">
              <a:solidFill>
                <a:srgbClr val="FFFFFF"/>
              </a:solidFill>
              <a:latin typeface="Poppins"/>
              <a:ea typeface="Poppins"/>
              <a:cs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7" y="-52425"/>
            <a:ext cx="18288000" cy="1831942"/>
            <a:chOff x="0" y="-19050"/>
            <a:chExt cx="4816593" cy="8612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PDLPR: overall structure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1054" y="2374760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819F5DD-07F3-403F-9B38-DF8C94A8DE82}"/>
              </a:ext>
            </a:extLst>
          </p:cNvPr>
          <p:cNvGrpSpPr/>
          <p:nvPr/>
        </p:nvGrpSpPr>
        <p:grpSpPr>
          <a:xfrm>
            <a:off x="893362" y="7562766"/>
            <a:ext cx="16556438" cy="1172417"/>
            <a:chOff x="262736" y="4490145"/>
            <a:chExt cx="18692791" cy="1323699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278F1F9E-741B-48CB-8BF1-E683B1C8D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124" r="3140" b="10133"/>
            <a:stretch/>
          </p:blipFill>
          <p:spPr>
            <a:xfrm>
              <a:off x="262736" y="4646792"/>
              <a:ext cx="3466377" cy="1094817"/>
            </a:xfrm>
            <a:prstGeom prst="rect">
              <a:avLst/>
            </a:prstGeom>
          </p:spPr>
        </p:pic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F5126B98-A2BA-4D8C-9E3F-5EC1F5EEA44A}"/>
                </a:ext>
              </a:extLst>
            </p:cNvPr>
            <p:cNvSpPr/>
            <p:nvPr/>
          </p:nvSpPr>
          <p:spPr>
            <a:xfrm>
              <a:off x="5233135" y="4574557"/>
              <a:ext cx="2438400" cy="123928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>
                  <a:solidFill>
                    <a:schemeClr val="tx1"/>
                  </a:solidFill>
                </a:rPr>
                <a:t>IGFE</a:t>
              </a:r>
              <a:endParaRPr lang="it-IT" sz="1200" b="1">
                <a:solidFill>
                  <a:schemeClr val="tx1"/>
                </a:solidFill>
              </a:endParaRP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239863B8-4165-4167-9AFC-EA2D07604B9C}"/>
                </a:ext>
              </a:extLst>
            </p:cNvPr>
            <p:cNvSpPr/>
            <p:nvPr/>
          </p:nvSpPr>
          <p:spPr>
            <a:xfrm>
              <a:off x="9105450" y="4572350"/>
              <a:ext cx="2438400" cy="123928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>
                  <a:solidFill>
                    <a:schemeClr val="tx1"/>
                  </a:solidFill>
                </a:rPr>
                <a:t>Encoder</a:t>
              </a:r>
              <a:endParaRPr lang="it-IT" sz="1200" b="1">
                <a:solidFill>
                  <a:schemeClr val="tx1"/>
                </a:solidFill>
              </a:endParaRP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EBCAC666-5968-4D81-B840-78AD1E87517A}"/>
                </a:ext>
              </a:extLst>
            </p:cNvPr>
            <p:cNvSpPr/>
            <p:nvPr/>
          </p:nvSpPr>
          <p:spPr>
            <a:xfrm>
              <a:off x="12947948" y="4572350"/>
              <a:ext cx="2438400" cy="123928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err="1">
                  <a:solidFill>
                    <a:schemeClr val="tx1"/>
                  </a:solidFill>
                </a:rPr>
                <a:t>Parallel</a:t>
              </a:r>
              <a:r>
                <a:rPr lang="it-IT" sz="3600" b="1">
                  <a:solidFill>
                    <a:schemeClr val="tx1"/>
                  </a:solidFill>
                </a:rPr>
                <a:t> </a:t>
              </a:r>
              <a:r>
                <a:rPr lang="it-IT" sz="2800" b="1">
                  <a:solidFill>
                    <a:schemeClr val="tx1"/>
                  </a:solidFill>
                </a:rPr>
                <a:t>Decoder</a:t>
              </a:r>
              <a:endParaRPr lang="it-IT" sz="1600" b="1">
                <a:solidFill>
                  <a:schemeClr val="tx1"/>
                </a:solidFill>
              </a:endParaRP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5F4ED0A7-BDFF-47EB-B953-0EF3B760B148}"/>
                </a:ext>
              </a:extLst>
            </p:cNvPr>
            <p:cNvCxnSpPr>
              <a:cxnSpLocks/>
              <a:stCxn id="13" idx="3"/>
              <a:endCxn id="18" idx="1"/>
            </p:cNvCxnSpPr>
            <p:nvPr/>
          </p:nvCxnSpPr>
          <p:spPr>
            <a:xfrm>
              <a:off x="3729113" y="5194201"/>
              <a:ext cx="150402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D3A6414D-04FD-48AC-B7A3-E07DA1462F52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7671535" y="5191994"/>
              <a:ext cx="1433915" cy="22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2 26">
              <a:extLst>
                <a:ext uri="{FF2B5EF4-FFF2-40B4-BE49-F238E27FC236}">
                  <a16:creationId xmlns:a16="http://schemas.microsoft.com/office/drawing/2014/main" id="{0B683609-DFB5-4623-8BCA-76DEFA6B41F1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11543850" y="5191994"/>
              <a:ext cx="14040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B0C11D17-DA22-4354-A11C-4F2155EBF636}"/>
                </a:ext>
              </a:extLst>
            </p:cNvPr>
            <p:cNvCxnSpPr>
              <a:cxnSpLocks/>
              <a:stCxn id="22" idx="3"/>
              <a:endCxn id="40" idx="1"/>
            </p:cNvCxnSpPr>
            <p:nvPr/>
          </p:nvCxnSpPr>
          <p:spPr>
            <a:xfrm flipV="1">
              <a:off x="15386347" y="5181877"/>
              <a:ext cx="1130780" cy="101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1B7EC46D-B0D2-407B-9EE6-2B4F77350EE4}"/>
                </a:ext>
              </a:extLst>
            </p:cNvPr>
            <p:cNvSpPr/>
            <p:nvPr/>
          </p:nvSpPr>
          <p:spPr>
            <a:xfrm>
              <a:off x="16517127" y="4562234"/>
              <a:ext cx="2438400" cy="12392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4892"/>
                </a:lnSpc>
              </a:pPr>
              <a:r>
                <a:rPr lang="ja-JP" altLang="it-IT" sz="2400" b="1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>皖</a:t>
              </a:r>
              <a:r>
                <a:rPr lang="it-IT" sz="2400" b="1">
                  <a:solidFill>
                    <a:schemeClr val="tx1"/>
                  </a:solidFill>
                  <a:latin typeface="Poppins" panose="020B0604020202020204" charset="0"/>
                  <a:cs typeface="Poppins" panose="020B0604020202020204" charset="0"/>
                </a:rPr>
                <a:t>HG226W</a:t>
              </a:r>
            </a:p>
          </p:txBody>
        </p: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DF85EBFB-CBF8-4092-A828-C5EA7296431C}"/>
                </a:ext>
              </a:extLst>
            </p:cNvPr>
            <p:cNvSpPr/>
            <p:nvPr/>
          </p:nvSpPr>
          <p:spPr>
            <a:xfrm>
              <a:off x="7668222" y="4490145"/>
              <a:ext cx="1364986" cy="7174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4892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512, 3, 18</a:t>
              </a:r>
              <a:endPara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B15F6912-C1B2-4B4A-A00C-207342C9E1B6}"/>
                </a:ext>
              </a:extLst>
            </p:cNvPr>
            <p:cNvSpPr/>
            <p:nvPr/>
          </p:nvSpPr>
          <p:spPr>
            <a:xfrm>
              <a:off x="3736095" y="4548363"/>
              <a:ext cx="1473576" cy="7174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4892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3, 48, 144</a:t>
              </a:r>
              <a:endPara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08F02E15-1F00-4447-BAA0-10196C199FD8}"/>
                </a:ext>
              </a:extLst>
            </p:cNvPr>
            <p:cNvSpPr/>
            <p:nvPr/>
          </p:nvSpPr>
          <p:spPr>
            <a:xfrm>
              <a:off x="11540417" y="4497366"/>
              <a:ext cx="1364986" cy="7174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4892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512, 3, 18</a:t>
              </a:r>
              <a:endPara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B3E36D13-35B9-4D12-BF55-2404BFD01944}"/>
              </a:ext>
            </a:extLst>
          </p:cNvPr>
          <p:cNvSpPr txBox="1"/>
          <p:nvPr/>
        </p:nvSpPr>
        <p:spPr>
          <a:xfrm>
            <a:off x="2418521" y="1984634"/>
            <a:ext cx="14443836" cy="6889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4892"/>
              </a:lnSpc>
              <a:buFont typeface="+mj-lt"/>
              <a:buAutoNum type="arabicPeriod"/>
            </a:pPr>
            <a:r>
              <a:rPr lang="en-US" sz="3200" b="1">
                <a:latin typeface="Poppins" panose="020B0604020202020204" charset="0"/>
                <a:cs typeface="Poppins" panose="020B0604020202020204" charset="0"/>
              </a:rPr>
              <a:t>Improved Global Feature Extractor (IGFE)</a:t>
            </a:r>
          </a:p>
          <a:p>
            <a:pPr marL="1200150" lvl="1" indent="-742950">
              <a:lnSpc>
                <a:spcPts val="4892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Poppins" panose="020B0604020202020204" charset="0"/>
                <a:cs typeface="Poppins" panose="020B0604020202020204" charset="0"/>
              </a:rPr>
              <a:t>Extracts features and converts them into a feature vector</a:t>
            </a:r>
          </a:p>
          <a:p>
            <a:pPr marL="1200150" lvl="1" indent="-742950">
              <a:lnSpc>
                <a:spcPts val="4892"/>
              </a:lnSpc>
              <a:buFont typeface="Courier New" panose="02070309020205020404" pitchFamily="49" charset="0"/>
              <a:buChar char="o"/>
            </a:pPr>
            <a:endParaRPr lang="en-US" sz="2400" b="1">
              <a:latin typeface="Poppins" panose="020B0604020202020204" charset="0"/>
              <a:cs typeface="Poppins" panose="020B0604020202020204" charset="0"/>
            </a:endParaRPr>
          </a:p>
          <a:p>
            <a:pPr marL="742950" indent="-742950">
              <a:lnSpc>
                <a:spcPts val="4892"/>
              </a:lnSpc>
              <a:buFont typeface="+mj-lt"/>
              <a:buAutoNum type="arabicPeriod"/>
            </a:pPr>
            <a:r>
              <a:rPr lang="en-US" sz="3200" b="1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Encoder Module</a:t>
            </a:r>
          </a:p>
          <a:p>
            <a:pPr marL="1200150" lvl="1" indent="-742950">
              <a:lnSpc>
                <a:spcPts val="4892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Poppins" panose="020B0604020202020204" charset="0"/>
                <a:cs typeface="Poppins" panose="020B0604020202020204" charset="0"/>
              </a:rPr>
              <a:t>Encode the vector using MHA to produce a feature vector.</a:t>
            </a:r>
          </a:p>
          <a:p>
            <a:pPr lvl="1"/>
            <a:endParaRPr lang="en-US" sz="2400" b="1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marL="742950" indent="-742950">
              <a:lnSpc>
                <a:spcPts val="4892"/>
              </a:lnSpc>
              <a:buFont typeface="+mj-lt"/>
              <a:buAutoNum type="arabicPeriod"/>
            </a:pPr>
            <a:r>
              <a:rPr lang="en-US" sz="3200" b="1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Decoder Module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>
                <a:latin typeface="Poppins" panose="020B0604020202020204" charset="0"/>
                <a:cs typeface="Poppins" panose="020B0604020202020204" charset="0"/>
              </a:rPr>
              <a:t>Utilizes </a:t>
            </a:r>
            <a:r>
              <a:rPr lang="en-US" sz="2400" b="1">
                <a:latin typeface="Poppins" panose="020B0604020202020204" charset="0"/>
                <a:cs typeface="Poppins" panose="020B0604020202020204" charset="0"/>
              </a:rPr>
              <a:t>Multi-Head Attention</a:t>
            </a:r>
            <a:r>
              <a:rPr lang="en-US" sz="2400">
                <a:latin typeface="Poppins" panose="020B0604020202020204" charset="0"/>
                <a:cs typeface="Poppins" panose="020B0604020202020204" charset="0"/>
              </a:rPr>
              <a:t> to decode the encoder's output feature vector.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>
                <a:latin typeface="Poppins" panose="020B0604020202020204" charset="0"/>
                <a:cs typeface="Poppins" panose="020B0604020202020204" charset="0"/>
              </a:rPr>
              <a:t>Predicts the final license plate sequence</a:t>
            </a:r>
          </a:p>
          <a:p>
            <a:pPr marL="742950" indent="-742950">
              <a:lnSpc>
                <a:spcPts val="4892"/>
              </a:lnSpc>
              <a:buFont typeface="+mj-lt"/>
              <a:buAutoNum type="arabicPeriod"/>
            </a:pPr>
            <a:endParaRPr lang="en-US" sz="3600" b="1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2800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44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2040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-61053"/>
            <a:ext cx="18288000" cy="1831942"/>
            <a:chOff x="0" y="-19050"/>
            <a:chExt cx="4816593" cy="8612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PDLPR: IGFE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F1081B31-9C06-4415-8F22-90B5A9CAD3F6}"/>
              </a:ext>
            </a:extLst>
          </p:cNvPr>
          <p:cNvSpPr/>
          <p:nvPr/>
        </p:nvSpPr>
        <p:spPr>
          <a:xfrm>
            <a:off x="2087842" y="3432416"/>
            <a:ext cx="2580314" cy="5196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120ACF6-4BA2-464C-B9FF-9D82B57E620E}"/>
              </a:ext>
            </a:extLst>
          </p:cNvPr>
          <p:cNvSpPr/>
          <p:nvPr/>
        </p:nvSpPr>
        <p:spPr>
          <a:xfrm>
            <a:off x="2388003" y="7746767"/>
            <a:ext cx="1980000" cy="360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FocusStructure</a:t>
            </a:r>
            <a:endParaRPr lang="it-IT" sz="1600">
              <a:solidFill>
                <a:schemeClr val="tx1"/>
              </a:solidFill>
            </a:endParaRPr>
          </a:p>
        </p:txBody>
      </p: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0C55C8E0-FA0D-41A1-BCE1-0A20FAD304B3}"/>
              </a:ext>
            </a:extLst>
          </p:cNvPr>
          <p:cNvCxnSpPr>
            <a:cxnSpLocks/>
            <a:stCxn id="35" idx="2"/>
            <a:endCxn id="29" idx="2"/>
          </p:cNvCxnSpPr>
          <p:nvPr/>
        </p:nvCxnSpPr>
        <p:spPr>
          <a:xfrm flipV="1">
            <a:off x="3377999" y="8106767"/>
            <a:ext cx="4" cy="52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F458034-9095-4E50-A598-52765B79B694}"/>
              </a:ext>
            </a:extLst>
          </p:cNvPr>
          <p:cNvSpPr/>
          <p:nvPr/>
        </p:nvSpPr>
        <p:spPr>
          <a:xfrm>
            <a:off x="2388001" y="7081284"/>
            <a:ext cx="1980000" cy="3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RESBLOCK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1AB9ECF-8026-4D02-89B8-C82A56DF5768}"/>
              </a:ext>
            </a:extLst>
          </p:cNvPr>
          <p:cNvSpPr/>
          <p:nvPr/>
        </p:nvSpPr>
        <p:spPr>
          <a:xfrm>
            <a:off x="2389815" y="5742388"/>
            <a:ext cx="1980000" cy="36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ConvDownSampling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F69550AB-CB52-4A41-B5F7-2853487C0AB4}"/>
              </a:ext>
            </a:extLst>
          </p:cNvPr>
          <p:cNvSpPr/>
          <p:nvPr/>
        </p:nvSpPr>
        <p:spPr>
          <a:xfrm>
            <a:off x="2388003" y="6406156"/>
            <a:ext cx="1980000" cy="3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RESBLOCK</a:t>
            </a:r>
          </a:p>
        </p:txBody>
      </p: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429B1576-7462-48E4-90FE-1211F3EE113E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V="1">
            <a:off x="3378001" y="6766156"/>
            <a:ext cx="2" cy="315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0CCD9161-D9F0-445A-A102-F96D06535979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3378003" y="6102388"/>
            <a:ext cx="1812" cy="303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39D6CB8D-913D-4DEF-AB6B-418C96E8B1B4}"/>
              </a:ext>
            </a:extLst>
          </p:cNvPr>
          <p:cNvSpPr txBox="1"/>
          <p:nvPr/>
        </p:nvSpPr>
        <p:spPr>
          <a:xfrm>
            <a:off x="2000923" y="3078722"/>
            <a:ext cx="1809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/>
              <a:t>Feature </a:t>
            </a:r>
            <a:r>
              <a:rPr lang="it-IT" sz="1600" err="1"/>
              <a:t>Extractor</a:t>
            </a:r>
            <a:endParaRPr lang="it-IT" sz="160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59841753-0437-43D3-B2C4-9C9FFE913137}"/>
              </a:ext>
            </a:extLst>
          </p:cNvPr>
          <p:cNvSpPr/>
          <p:nvPr/>
        </p:nvSpPr>
        <p:spPr>
          <a:xfrm>
            <a:off x="10102558" y="4350773"/>
            <a:ext cx="2580314" cy="2601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83" name="Rettangolo con angoli arrotondati 82">
            <a:extLst>
              <a:ext uri="{FF2B5EF4-FFF2-40B4-BE49-F238E27FC236}">
                <a16:creationId xmlns:a16="http://schemas.microsoft.com/office/drawing/2014/main" id="{7112BBD3-CF69-4AC3-9592-6205D5BCC066}"/>
              </a:ext>
            </a:extLst>
          </p:cNvPr>
          <p:cNvSpPr/>
          <p:nvPr/>
        </p:nvSpPr>
        <p:spPr>
          <a:xfrm>
            <a:off x="10598974" y="6108251"/>
            <a:ext cx="1587482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CNN BLOCK</a:t>
            </a:r>
          </a:p>
        </p:txBody>
      </p:sp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9682F197-7A56-4034-822A-1C841BB9E49B}"/>
              </a:ext>
            </a:extLst>
          </p:cNvPr>
          <p:cNvCxnSpPr>
            <a:cxnSpLocks/>
            <a:stCxn id="82" idx="2"/>
            <a:endCxn id="143" idx="2"/>
          </p:cNvCxnSpPr>
          <p:nvPr/>
        </p:nvCxnSpPr>
        <p:spPr>
          <a:xfrm rot="5400000" flipH="1">
            <a:off x="10221686" y="5781355"/>
            <a:ext cx="2075462" cy="266596"/>
          </a:xfrm>
          <a:prstGeom prst="bentConnector4">
            <a:avLst>
              <a:gd name="adj1" fmla="val 10367"/>
              <a:gd name="adj2" fmla="val 3791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AE498555-0CFE-41B2-BCAA-75D11D22C9AA}"/>
              </a:ext>
            </a:extLst>
          </p:cNvPr>
          <p:cNvCxnSpPr>
            <a:cxnSpLocks/>
            <a:stCxn id="82" idx="2"/>
            <a:endCxn id="83" idx="2"/>
          </p:cNvCxnSpPr>
          <p:nvPr/>
        </p:nvCxnSpPr>
        <p:spPr>
          <a:xfrm flipV="1">
            <a:off x="11392715" y="6468251"/>
            <a:ext cx="0" cy="484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ttangolo con angoli arrotondati 92">
            <a:extLst>
              <a:ext uri="{FF2B5EF4-FFF2-40B4-BE49-F238E27FC236}">
                <a16:creationId xmlns:a16="http://schemas.microsoft.com/office/drawing/2014/main" id="{7D9EA5D8-9E14-4324-AAA7-B242AB0DF579}"/>
              </a:ext>
            </a:extLst>
          </p:cNvPr>
          <p:cNvSpPr/>
          <p:nvPr/>
        </p:nvSpPr>
        <p:spPr>
          <a:xfrm>
            <a:off x="10598974" y="5426931"/>
            <a:ext cx="1587482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CNN BLOCK</a:t>
            </a:r>
          </a:p>
        </p:txBody>
      </p: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A29A3B43-E54F-40FE-B41B-F1960228868A}"/>
              </a:ext>
            </a:extLst>
          </p:cNvPr>
          <p:cNvCxnSpPr>
            <a:cxnSpLocks/>
            <a:stCxn id="93" idx="0"/>
            <a:endCxn id="143" idx="4"/>
          </p:cNvCxnSpPr>
          <p:nvPr/>
        </p:nvCxnSpPr>
        <p:spPr>
          <a:xfrm flipV="1">
            <a:off x="11392715" y="5143518"/>
            <a:ext cx="0" cy="283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502FF406-64DC-4BEE-BAF4-B29CD6754041}"/>
              </a:ext>
            </a:extLst>
          </p:cNvPr>
          <p:cNvCxnSpPr>
            <a:cxnSpLocks/>
            <a:stCxn id="143" idx="0"/>
            <a:endCxn id="82" idx="0"/>
          </p:cNvCxnSpPr>
          <p:nvPr/>
        </p:nvCxnSpPr>
        <p:spPr>
          <a:xfrm flipV="1">
            <a:off x="11392715" y="4350773"/>
            <a:ext cx="0" cy="259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02211ADD-E8C1-4322-8100-6292FC6E6A1A}"/>
              </a:ext>
            </a:extLst>
          </p:cNvPr>
          <p:cNvSpPr txBox="1"/>
          <p:nvPr/>
        </p:nvSpPr>
        <p:spPr>
          <a:xfrm>
            <a:off x="10170059" y="4000288"/>
            <a:ext cx="1717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/>
              <a:t>RESBLOCK</a:t>
            </a:r>
          </a:p>
        </p:txBody>
      </p:sp>
      <p:cxnSp>
        <p:nvCxnSpPr>
          <p:cNvPr id="120" name="Connettore 2 119">
            <a:extLst>
              <a:ext uri="{FF2B5EF4-FFF2-40B4-BE49-F238E27FC236}">
                <a16:creationId xmlns:a16="http://schemas.microsoft.com/office/drawing/2014/main" id="{2EC798C3-AC40-4990-AC39-9611C52A9DFD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H="1" flipV="1">
            <a:off x="3378001" y="7441284"/>
            <a:ext cx="2" cy="3054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ttangolo con angoli arrotondati 135">
            <a:extLst>
              <a:ext uri="{FF2B5EF4-FFF2-40B4-BE49-F238E27FC236}">
                <a16:creationId xmlns:a16="http://schemas.microsoft.com/office/drawing/2014/main" id="{F85DC591-5E9E-4DC2-B8E1-A7C759D87449}"/>
              </a:ext>
            </a:extLst>
          </p:cNvPr>
          <p:cNvSpPr/>
          <p:nvPr/>
        </p:nvSpPr>
        <p:spPr>
          <a:xfrm>
            <a:off x="2387999" y="5078113"/>
            <a:ext cx="1980000" cy="3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RESBLOCK</a:t>
            </a:r>
          </a:p>
        </p:txBody>
      </p:sp>
      <p:sp>
        <p:nvSpPr>
          <p:cNvPr id="137" name="Rettangolo con angoli arrotondati 136">
            <a:extLst>
              <a:ext uri="{FF2B5EF4-FFF2-40B4-BE49-F238E27FC236}">
                <a16:creationId xmlns:a16="http://schemas.microsoft.com/office/drawing/2014/main" id="{D8E4DFB5-BF2A-4421-82E9-91283CBD77C4}"/>
              </a:ext>
            </a:extLst>
          </p:cNvPr>
          <p:cNvSpPr/>
          <p:nvPr/>
        </p:nvSpPr>
        <p:spPr>
          <a:xfrm>
            <a:off x="2389813" y="3739217"/>
            <a:ext cx="1980000" cy="36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ConvDownSampling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38" name="Rettangolo con angoli arrotondati 137">
            <a:extLst>
              <a:ext uri="{FF2B5EF4-FFF2-40B4-BE49-F238E27FC236}">
                <a16:creationId xmlns:a16="http://schemas.microsoft.com/office/drawing/2014/main" id="{D9732C07-8201-4C1D-B4E9-5BD46DF727E4}"/>
              </a:ext>
            </a:extLst>
          </p:cNvPr>
          <p:cNvSpPr/>
          <p:nvPr/>
        </p:nvSpPr>
        <p:spPr>
          <a:xfrm>
            <a:off x="2388001" y="4402985"/>
            <a:ext cx="1980000" cy="3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RESBLOCK</a:t>
            </a:r>
          </a:p>
        </p:txBody>
      </p: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5753F73A-771D-4E81-9D2C-BCDD1D15FDA6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3377999" y="4762985"/>
            <a:ext cx="2" cy="315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D72BEB93-5512-4B58-AF2A-E749BE9A2579}"/>
              </a:ext>
            </a:extLst>
          </p:cNvPr>
          <p:cNvCxnSpPr>
            <a:cxnSpLocks/>
            <a:stCxn id="138" idx="0"/>
            <a:endCxn id="137" idx="2"/>
          </p:cNvCxnSpPr>
          <p:nvPr/>
        </p:nvCxnSpPr>
        <p:spPr>
          <a:xfrm flipV="1">
            <a:off x="3378001" y="4099217"/>
            <a:ext cx="1812" cy="303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421DBBC1-B704-493A-B4AF-4939103C739F}"/>
              </a:ext>
            </a:extLst>
          </p:cNvPr>
          <p:cNvCxnSpPr>
            <a:cxnSpLocks/>
            <a:stCxn id="33" idx="0"/>
            <a:endCxn id="136" idx="2"/>
          </p:cNvCxnSpPr>
          <p:nvPr/>
        </p:nvCxnSpPr>
        <p:spPr>
          <a:xfrm flipH="1" flipV="1">
            <a:off x="3377999" y="5438113"/>
            <a:ext cx="1816" cy="304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ttore 2 141">
            <a:extLst>
              <a:ext uri="{FF2B5EF4-FFF2-40B4-BE49-F238E27FC236}">
                <a16:creationId xmlns:a16="http://schemas.microsoft.com/office/drawing/2014/main" id="{378389D5-B6BA-4C47-97FD-C94C9923CD19}"/>
              </a:ext>
            </a:extLst>
          </p:cNvPr>
          <p:cNvCxnSpPr>
            <a:cxnSpLocks/>
            <a:stCxn id="137" idx="0"/>
            <a:endCxn id="35" idx="0"/>
          </p:cNvCxnSpPr>
          <p:nvPr/>
        </p:nvCxnSpPr>
        <p:spPr>
          <a:xfrm flipH="1" flipV="1">
            <a:off x="3377999" y="3432416"/>
            <a:ext cx="1814" cy="306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e 142">
            <a:extLst>
              <a:ext uri="{FF2B5EF4-FFF2-40B4-BE49-F238E27FC236}">
                <a16:creationId xmlns:a16="http://schemas.microsoft.com/office/drawing/2014/main" id="{2AFD5439-4FA4-49DD-9FF6-1AD32268C563}"/>
              </a:ext>
            </a:extLst>
          </p:cNvPr>
          <p:cNvSpPr/>
          <p:nvPr/>
        </p:nvSpPr>
        <p:spPr>
          <a:xfrm>
            <a:off x="11126119" y="4610326"/>
            <a:ext cx="533192" cy="5331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b="1">
                <a:solidFill>
                  <a:schemeClr val="tx1"/>
                </a:solidFill>
              </a:rPr>
              <a:t>+</a:t>
            </a:r>
            <a:endParaRPr lang="it-IT" b="1">
              <a:solidFill>
                <a:schemeClr val="tx1"/>
              </a:solidFill>
            </a:endParaRPr>
          </a:p>
        </p:txBody>
      </p:sp>
      <p:cxnSp>
        <p:nvCxnSpPr>
          <p:cNvPr id="156" name="Connettore 2 155">
            <a:extLst>
              <a:ext uri="{FF2B5EF4-FFF2-40B4-BE49-F238E27FC236}">
                <a16:creationId xmlns:a16="http://schemas.microsoft.com/office/drawing/2014/main" id="{3AB6D2AB-9E3B-496D-98A3-A786EF89A73A}"/>
              </a:ext>
            </a:extLst>
          </p:cNvPr>
          <p:cNvCxnSpPr>
            <a:cxnSpLocks/>
            <a:stCxn id="83" idx="0"/>
            <a:endCxn id="93" idx="2"/>
          </p:cNvCxnSpPr>
          <p:nvPr/>
        </p:nvCxnSpPr>
        <p:spPr>
          <a:xfrm flipV="1">
            <a:off x="11392715" y="5786931"/>
            <a:ext cx="0" cy="321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ttangolo 167">
            <a:extLst>
              <a:ext uri="{FF2B5EF4-FFF2-40B4-BE49-F238E27FC236}">
                <a16:creationId xmlns:a16="http://schemas.microsoft.com/office/drawing/2014/main" id="{FC3244A0-7120-47CA-B278-D049C9170205}"/>
              </a:ext>
            </a:extLst>
          </p:cNvPr>
          <p:cNvSpPr/>
          <p:nvPr/>
        </p:nvSpPr>
        <p:spPr>
          <a:xfrm>
            <a:off x="14031286" y="4400856"/>
            <a:ext cx="2580314" cy="2601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169" name="Rettangolo con angoli arrotondati 168">
            <a:extLst>
              <a:ext uri="{FF2B5EF4-FFF2-40B4-BE49-F238E27FC236}">
                <a16:creationId xmlns:a16="http://schemas.microsoft.com/office/drawing/2014/main" id="{7579A18D-CE02-48FB-A41D-09FEDC8872C9}"/>
              </a:ext>
            </a:extLst>
          </p:cNvPr>
          <p:cNvSpPr/>
          <p:nvPr/>
        </p:nvSpPr>
        <p:spPr>
          <a:xfrm>
            <a:off x="14525688" y="5886742"/>
            <a:ext cx="1587482" cy="672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Conv2D 3x3</a:t>
            </a:r>
          </a:p>
          <a:p>
            <a:pPr algn="ctr"/>
            <a:r>
              <a:rPr lang="it-IT" sz="1600">
                <a:solidFill>
                  <a:schemeClr val="tx1"/>
                </a:solidFill>
              </a:rPr>
              <a:t>Stride=1</a:t>
            </a:r>
          </a:p>
        </p:txBody>
      </p:sp>
      <p:cxnSp>
        <p:nvCxnSpPr>
          <p:cNvPr id="171" name="Connettore 2 170">
            <a:extLst>
              <a:ext uri="{FF2B5EF4-FFF2-40B4-BE49-F238E27FC236}">
                <a16:creationId xmlns:a16="http://schemas.microsoft.com/office/drawing/2014/main" id="{D1397CD6-CDC0-4E1C-9A55-FCF22ED7D55D}"/>
              </a:ext>
            </a:extLst>
          </p:cNvPr>
          <p:cNvCxnSpPr>
            <a:cxnSpLocks/>
            <a:stCxn id="168" idx="2"/>
            <a:endCxn id="169" idx="2"/>
          </p:cNvCxnSpPr>
          <p:nvPr/>
        </p:nvCxnSpPr>
        <p:spPr>
          <a:xfrm flipH="1" flipV="1">
            <a:off x="15319429" y="6559184"/>
            <a:ext cx="2014" cy="443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ttore 2 173">
            <a:extLst>
              <a:ext uri="{FF2B5EF4-FFF2-40B4-BE49-F238E27FC236}">
                <a16:creationId xmlns:a16="http://schemas.microsoft.com/office/drawing/2014/main" id="{DA025344-239D-4F31-950D-5A34D95C84D6}"/>
              </a:ext>
            </a:extLst>
          </p:cNvPr>
          <p:cNvCxnSpPr>
            <a:cxnSpLocks/>
            <a:stCxn id="186" idx="0"/>
            <a:endCxn id="168" idx="0"/>
          </p:cNvCxnSpPr>
          <p:nvPr/>
        </p:nvCxnSpPr>
        <p:spPr>
          <a:xfrm flipV="1">
            <a:off x="15319429" y="4400856"/>
            <a:ext cx="2014" cy="282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asellaDiTesto 174">
            <a:extLst>
              <a:ext uri="{FF2B5EF4-FFF2-40B4-BE49-F238E27FC236}">
                <a16:creationId xmlns:a16="http://schemas.microsoft.com/office/drawing/2014/main" id="{983476DA-AA04-4C56-91C0-5E90AE994F93}"/>
              </a:ext>
            </a:extLst>
          </p:cNvPr>
          <p:cNvSpPr txBox="1"/>
          <p:nvPr/>
        </p:nvSpPr>
        <p:spPr>
          <a:xfrm>
            <a:off x="13604302" y="4020809"/>
            <a:ext cx="1717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/>
              <a:t>CNN BLOCK</a:t>
            </a:r>
          </a:p>
        </p:txBody>
      </p:sp>
      <p:cxnSp>
        <p:nvCxnSpPr>
          <p:cNvPr id="177" name="Connettore 2 176">
            <a:extLst>
              <a:ext uri="{FF2B5EF4-FFF2-40B4-BE49-F238E27FC236}">
                <a16:creationId xmlns:a16="http://schemas.microsoft.com/office/drawing/2014/main" id="{92F0F893-990B-4741-84FC-73FCC5443ADD}"/>
              </a:ext>
            </a:extLst>
          </p:cNvPr>
          <p:cNvCxnSpPr>
            <a:cxnSpLocks/>
            <a:stCxn id="169" idx="0"/>
            <a:endCxn id="182" idx="2"/>
          </p:cNvCxnSpPr>
          <p:nvPr/>
        </p:nvCxnSpPr>
        <p:spPr>
          <a:xfrm flipV="1">
            <a:off x="15319429" y="5654133"/>
            <a:ext cx="0" cy="23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tangolo con angoli arrotondati 181">
            <a:extLst>
              <a:ext uri="{FF2B5EF4-FFF2-40B4-BE49-F238E27FC236}">
                <a16:creationId xmlns:a16="http://schemas.microsoft.com/office/drawing/2014/main" id="{71656E49-DA23-4777-B154-9B473C83CD8C}"/>
              </a:ext>
            </a:extLst>
          </p:cNvPr>
          <p:cNvSpPr/>
          <p:nvPr/>
        </p:nvSpPr>
        <p:spPr>
          <a:xfrm>
            <a:off x="14525688" y="5294133"/>
            <a:ext cx="1587482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GroupNorm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86" name="Rettangolo con angoli arrotondati 185">
            <a:extLst>
              <a:ext uri="{FF2B5EF4-FFF2-40B4-BE49-F238E27FC236}">
                <a16:creationId xmlns:a16="http://schemas.microsoft.com/office/drawing/2014/main" id="{99C006C2-CBC6-476A-A93F-F085D067F570}"/>
              </a:ext>
            </a:extLst>
          </p:cNvPr>
          <p:cNvSpPr/>
          <p:nvPr/>
        </p:nvSpPr>
        <p:spPr>
          <a:xfrm>
            <a:off x="14525688" y="4683166"/>
            <a:ext cx="1587482" cy="36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SiLU</a:t>
            </a:r>
            <a:endParaRPr lang="it-IT" sz="1600">
              <a:solidFill>
                <a:schemeClr val="tx1"/>
              </a:solidFill>
            </a:endParaRPr>
          </a:p>
        </p:txBody>
      </p:sp>
      <p:cxnSp>
        <p:nvCxnSpPr>
          <p:cNvPr id="187" name="Connettore 2 186">
            <a:extLst>
              <a:ext uri="{FF2B5EF4-FFF2-40B4-BE49-F238E27FC236}">
                <a16:creationId xmlns:a16="http://schemas.microsoft.com/office/drawing/2014/main" id="{D66EC1EF-0987-41EB-A4DC-9BA79C2C7CEE}"/>
              </a:ext>
            </a:extLst>
          </p:cNvPr>
          <p:cNvCxnSpPr>
            <a:cxnSpLocks/>
            <a:stCxn id="182" idx="0"/>
            <a:endCxn id="186" idx="2"/>
          </p:cNvCxnSpPr>
          <p:nvPr/>
        </p:nvCxnSpPr>
        <p:spPr>
          <a:xfrm flipV="1">
            <a:off x="15319429" y="5043166"/>
            <a:ext cx="0" cy="250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ABE88E69-54CF-4C26-8C27-5EA07BEE7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153" y="7224686"/>
            <a:ext cx="6036499" cy="167873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prstDash val="lgDash"/>
          </a:ln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D3D71B0E-C243-4D17-A97F-F5C06D67CCE9}"/>
              </a:ext>
            </a:extLst>
          </p:cNvPr>
          <p:cNvCxnSpPr>
            <a:cxnSpLocks/>
          </p:cNvCxnSpPr>
          <p:nvPr/>
        </p:nvCxnSpPr>
        <p:spPr>
          <a:xfrm flipV="1">
            <a:off x="4425231" y="7222513"/>
            <a:ext cx="2936922" cy="71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61B75F42-EAA9-4078-85FB-9C49C115196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368003" y="7926767"/>
            <a:ext cx="2994150" cy="97447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1E9A5234-202B-4519-B615-A185876B8DA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368003" y="4372210"/>
            <a:ext cx="5730527" cy="221394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79E46DCC-AB69-476F-8B92-754F98D1C6D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4368003" y="6586156"/>
            <a:ext cx="5730527" cy="36622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810AEB66-C23E-4B54-A570-D54C9E0215D5}"/>
              </a:ext>
            </a:extLst>
          </p:cNvPr>
          <p:cNvCxnSpPr>
            <a:cxnSpLocks/>
          </p:cNvCxnSpPr>
          <p:nvPr/>
        </p:nvCxnSpPr>
        <p:spPr>
          <a:xfrm flipV="1">
            <a:off x="12186456" y="4400856"/>
            <a:ext cx="1840802" cy="120607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7AB73906-7AAA-4D02-A629-03259080B864}"/>
              </a:ext>
            </a:extLst>
          </p:cNvPr>
          <p:cNvCxnSpPr>
            <a:cxnSpLocks/>
          </p:cNvCxnSpPr>
          <p:nvPr/>
        </p:nvCxnSpPr>
        <p:spPr>
          <a:xfrm>
            <a:off x="12203726" y="5604585"/>
            <a:ext cx="1823532" cy="13892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ttangolo 93">
            <a:extLst>
              <a:ext uri="{FF2B5EF4-FFF2-40B4-BE49-F238E27FC236}">
                <a16:creationId xmlns:a16="http://schemas.microsoft.com/office/drawing/2014/main" id="{0F6EABEB-4BCC-4030-8E24-940AAE6891AF}"/>
              </a:ext>
            </a:extLst>
          </p:cNvPr>
          <p:cNvSpPr/>
          <p:nvPr/>
        </p:nvSpPr>
        <p:spPr>
          <a:xfrm>
            <a:off x="5684784" y="2389489"/>
            <a:ext cx="2580314" cy="2601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CC5A8506-4747-487C-B5FC-F013DA401828}"/>
              </a:ext>
            </a:extLst>
          </p:cNvPr>
          <p:cNvSpPr/>
          <p:nvPr/>
        </p:nvSpPr>
        <p:spPr>
          <a:xfrm>
            <a:off x="6179186" y="3875375"/>
            <a:ext cx="1587482" cy="672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Conv2D 3x3</a:t>
            </a:r>
          </a:p>
          <a:p>
            <a:pPr algn="ctr"/>
            <a:r>
              <a:rPr lang="it-IT" sz="1600">
                <a:solidFill>
                  <a:schemeClr val="tx1"/>
                </a:solidFill>
              </a:rPr>
              <a:t>Stride=2</a:t>
            </a:r>
          </a:p>
        </p:txBody>
      </p: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114E781-3F47-486A-87E8-C6CB9FDEB7DE}"/>
              </a:ext>
            </a:extLst>
          </p:cNvPr>
          <p:cNvCxnSpPr>
            <a:cxnSpLocks/>
            <a:stCxn id="94" idx="2"/>
            <a:endCxn id="98" idx="2"/>
          </p:cNvCxnSpPr>
          <p:nvPr/>
        </p:nvCxnSpPr>
        <p:spPr>
          <a:xfrm flipH="1" flipV="1">
            <a:off x="6972927" y="4547817"/>
            <a:ext cx="2014" cy="443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459FDED9-5D78-44D2-AEBD-DA9781FB6799}"/>
              </a:ext>
            </a:extLst>
          </p:cNvPr>
          <p:cNvCxnSpPr>
            <a:cxnSpLocks/>
            <a:stCxn id="106" idx="0"/>
            <a:endCxn id="94" idx="0"/>
          </p:cNvCxnSpPr>
          <p:nvPr/>
        </p:nvCxnSpPr>
        <p:spPr>
          <a:xfrm flipV="1">
            <a:off x="6972927" y="2389489"/>
            <a:ext cx="2014" cy="282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CD03BBA9-28F0-4835-AA9F-E12F2EB9323F}"/>
              </a:ext>
            </a:extLst>
          </p:cNvPr>
          <p:cNvSpPr txBox="1"/>
          <p:nvPr/>
        </p:nvSpPr>
        <p:spPr>
          <a:xfrm>
            <a:off x="5257800" y="2009442"/>
            <a:ext cx="269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/>
              <a:t>ConvDownSampling</a:t>
            </a:r>
            <a:endParaRPr lang="it-IT" sz="1600"/>
          </a:p>
        </p:txBody>
      </p: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C35B9697-DF79-441C-8F74-9507EC385F22}"/>
              </a:ext>
            </a:extLst>
          </p:cNvPr>
          <p:cNvCxnSpPr>
            <a:cxnSpLocks/>
            <a:stCxn id="98" idx="0"/>
            <a:endCxn id="105" idx="2"/>
          </p:cNvCxnSpPr>
          <p:nvPr/>
        </p:nvCxnSpPr>
        <p:spPr>
          <a:xfrm flipV="1">
            <a:off x="6972927" y="3642766"/>
            <a:ext cx="0" cy="23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ttangolo con angoli arrotondati 104">
            <a:extLst>
              <a:ext uri="{FF2B5EF4-FFF2-40B4-BE49-F238E27FC236}">
                <a16:creationId xmlns:a16="http://schemas.microsoft.com/office/drawing/2014/main" id="{20AB1365-1A23-4A7C-AF94-46F99E0C208B}"/>
              </a:ext>
            </a:extLst>
          </p:cNvPr>
          <p:cNvSpPr/>
          <p:nvPr/>
        </p:nvSpPr>
        <p:spPr>
          <a:xfrm>
            <a:off x="6179186" y="3282766"/>
            <a:ext cx="1587482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GroupNorm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06" name="Rettangolo con angoli arrotondati 105">
            <a:extLst>
              <a:ext uri="{FF2B5EF4-FFF2-40B4-BE49-F238E27FC236}">
                <a16:creationId xmlns:a16="http://schemas.microsoft.com/office/drawing/2014/main" id="{56BFAAB0-2EEA-4882-AE17-A6BFD15D0DD0}"/>
              </a:ext>
            </a:extLst>
          </p:cNvPr>
          <p:cNvSpPr/>
          <p:nvPr/>
        </p:nvSpPr>
        <p:spPr>
          <a:xfrm>
            <a:off x="6179186" y="2671799"/>
            <a:ext cx="1587482" cy="36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SiLU</a:t>
            </a:r>
            <a:endParaRPr lang="it-IT" sz="1600">
              <a:solidFill>
                <a:schemeClr val="tx1"/>
              </a:solidFill>
            </a:endParaRPr>
          </a:p>
        </p:txBody>
      </p:sp>
      <p:cxnSp>
        <p:nvCxnSpPr>
          <p:cNvPr id="107" name="Connettore 2 106">
            <a:extLst>
              <a:ext uri="{FF2B5EF4-FFF2-40B4-BE49-F238E27FC236}">
                <a16:creationId xmlns:a16="http://schemas.microsoft.com/office/drawing/2014/main" id="{C649060C-0BBE-43AE-82E8-898406A21B88}"/>
              </a:ext>
            </a:extLst>
          </p:cNvPr>
          <p:cNvCxnSpPr>
            <a:cxnSpLocks/>
            <a:stCxn id="105" idx="0"/>
            <a:endCxn id="106" idx="2"/>
          </p:cNvCxnSpPr>
          <p:nvPr/>
        </p:nvCxnSpPr>
        <p:spPr>
          <a:xfrm flipV="1">
            <a:off x="6972927" y="3031799"/>
            <a:ext cx="0" cy="250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464DAD80-0BC3-4287-B646-CC88E852E3A7}"/>
              </a:ext>
            </a:extLst>
          </p:cNvPr>
          <p:cNvCxnSpPr>
            <a:cxnSpLocks/>
          </p:cNvCxnSpPr>
          <p:nvPr/>
        </p:nvCxnSpPr>
        <p:spPr>
          <a:xfrm flipV="1">
            <a:off x="4392615" y="2378331"/>
            <a:ext cx="1299102" cy="15408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ttore diritto 108">
            <a:extLst>
              <a:ext uri="{FF2B5EF4-FFF2-40B4-BE49-F238E27FC236}">
                <a16:creationId xmlns:a16="http://schemas.microsoft.com/office/drawing/2014/main" id="{812B5EBA-078A-4BD3-8425-A0E72BC39039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4369813" y="3919217"/>
            <a:ext cx="1321904" cy="107188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4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-59762"/>
            <a:ext cx="18288000" cy="1831942"/>
            <a:chOff x="0" y="-19050"/>
            <a:chExt cx="4816593" cy="8612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PDLPR: Encoder</a:t>
            </a:r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87645F05-DCF9-4E0B-9C90-1AD05F3A26A1}"/>
              </a:ext>
            </a:extLst>
          </p:cNvPr>
          <p:cNvSpPr/>
          <p:nvPr/>
        </p:nvSpPr>
        <p:spPr>
          <a:xfrm>
            <a:off x="15813939" y="6708504"/>
            <a:ext cx="1440000" cy="6279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Positional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encoding</a:t>
            </a:r>
            <a:r>
              <a:rPr lang="it-IT" sz="1600">
                <a:solidFill>
                  <a:schemeClr val="tx1"/>
                </a:solidFill>
              </a:rPr>
              <a:t> 2D</a:t>
            </a:r>
          </a:p>
        </p:txBody>
      </p:sp>
      <p:sp>
        <p:nvSpPr>
          <p:cNvPr id="90" name="Ovale 89">
            <a:extLst>
              <a:ext uri="{FF2B5EF4-FFF2-40B4-BE49-F238E27FC236}">
                <a16:creationId xmlns:a16="http://schemas.microsoft.com/office/drawing/2014/main" id="{4766A969-C726-4F8B-A588-D5811DF83702}"/>
              </a:ext>
            </a:extLst>
          </p:cNvPr>
          <p:cNvSpPr/>
          <p:nvPr/>
        </p:nvSpPr>
        <p:spPr>
          <a:xfrm>
            <a:off x="13767276" y="6646887"/>
            <a:ext cx="751263" cy="7512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it-IT" sz="5400"/>
          </a:p>
        </p:txBody>
      </p: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B5E2ADE7-9C5D-475E-BE8E-CE3EC5396860}"/>
              </a:ext>
            </a:extLst>
          </p:cNvPr>
          <p:cNvCxnSpPr>
            <a:cxnSpLocks/>
            <a:stCxn id="89" idx="1"/>
            <a:endCxn id="90" idx="6"/>
          </p:cNvCxnSpPr>
          <p:nvPr/>
        </p:nvCxnSpPr>
        <p:spPr>
          <a:xfrm flipH="1">
            <a:off x="14518539" y="7022467"/>
            <a:ext cx="1295400" cy="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tangolo 34">
            <a:extLst>
              <a:ext uri="{FF2B5EF4-FFF2-40B4-BE49-F238E27FC236}">
                <a16:creationId xmlns:a16="http://schemas.microsoft.com/office/drawing/2014/main" id="{F1081B31-9C06-4415-8F22-90B5A9CAD3F6}"/>
              </a:ext>
            </a:extLst>
          </p:cNvPr>
          <p:cNvSpPr/>
          <p:nvPr/>
        </p:nvSpPr>
        <p:spPr>
          <a:xfrm>
            <a:off x="12877800" y="2684487"/>
            <a:ext cx="2580314" cy="37341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5CA9099-C236-45D0-89D9-225FD483193D}"/>
              </a:ext>
            </a:extLst>
          </p:cNvPr>
          <p:cNvSpPr/>
          <p:nvPr/>
        </p:nvSpPr>
        <p:spPr>
          <a:xfrm>
            <a:off x="13484825" y="8000626"/>
            <a:ext cx="1313910" cy="72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IGFE</a:t>
            </a:r>
          </a:p>
          <a:p>
            <a:pPr algn="ctr"/>
            <a:r>
              <a:rPr lang="it-IT" sz="160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8025CB5-1EB4-48FC-BCC7-55ABC573F655}"/>
              </a:ext>
            </a:extLst>
          </p:cNvPr>
          <p:cNvCxnSpPr>
            <a:cxnSpLocks/>
            <a:stCxn id="13" idx="0"/>
            <a:endCxn id="90" idx="4"/>
          </p:cNvCxnSpPr>
          <p:nvPr/>
        </p:nvCxnSpPr>
        <p:spPr>
          <a:xfrm flipV="1">
            <a:off x="14141780" y="7398150"/>
            <a:ext cx="1128" cy="602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120ACF6-4BA2-464C-B9FF-9D82B57E620E}"/>
              </a:ext>
            </a:extLst>
          </p:cNvPr>
          <p:cNvSpPr/>
          <p:nvPr/>
        </p:nvSpPr>
        <p:spPr>
          <a:xfrm>
            <a:off x="13348039" y="5574487"/>
            <a:ext cx="1587482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CNN BLOCK1</a:t>
            </a:r>
          </a:p>
        </p:txBody>
      </p: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915D367B-7660-48C1-BA64-A887BF636615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14129997" y="5134670"/>
            <a:ext cx="451600" cy="4280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a gomito 76">
            <a:extLst>
              <a:ext uri="{FF2B5EF4-FFF2-40B4-BE49-F238E27FC236}">
                <a16:creationId xmlns:a16="http://schemas.microsoft.com/office/drawing/2014/main" id="{323EBF37-E2DE-47C2-A716-632B25203723}"/>
              </a:ext>
            </a:extLst>
          </p:cNvPr>
          <p:cNvCxnSpPr>
            <a:cxnSpLocks/>
            <a:stCxn id="29" idx="3"/>
            <a:endCxn id="33" idx="3"/>
          </p:cNvCxnSpPr>
          <p:nvPr/>
        </p:nvCxnSpPr>
        <p:spPr>
          <a:xfrm flipV="1">
            <a:off x="14935521" y="3194720"/>
            <a:ext cx="12700" cy="2559767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0C55C8E0-FA0D-41A1-BCE1-0A20FAD304B3}"/>
              </a:ext>
            </a:extLst>
          </p:cNvPr>
          <p:cNvCxnSpPr>
            <a:cxnSpLocks/>
            <a:stCxn id="90" idx="0"/>
            <a:endCxn id="29" idx="2"/>
          </p:cNvCxnSpPr>
          <p:nvPr/>
        </p:nvCxnSpPr>
        <p:spPr>
          <a:xfrm flipH="1" flipV="1">
            <a:off x="14141780" y="5934487"/>
            <a:ext cx="1128" cy="71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F458034-9095-4E50-A598-52765B79B694}"/>
              </a:ext>
            </a:extLst>
          </p:cNvPr>
          <p:cNvSpPr/>
          <p:nvPr/>
        </p:nvSpPr>
        <p:spPr>
          <a:xfrm>
            <a:off x="13348039" y="4402887"/>
            <a:ext cx="1587482" cy="72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Multihead</a:t>
            </a:r>
            <a:r>
              <a:rPr lang="it-IT" sz="1600">
                <a:solidFill>
                  <a:schemeClr val="tx1"/>
                </a:solidFill>
              </a:rPr>
              <a:t> </a:t>
            </a:r>
            <a:r>
              <a:rPr lang="it-IT" sz="1600" err="1">
                <a:solidFill>
                  <a:schemeClr val="tx1"/>
                </a:solidFill>
              </a:rPr>
              <a:t>Attention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1AB9ECF-8026-4D02-89B8-C82A56DF5768}"/>
              </a:ext>
            </a:extLst>
          </p:cNvPr>
          <p:cNvSpPr/>
          <p:nvPr/>
        </p:nvSpPr>
        <p:spPr>
          <a:xfrm>
            <a:off x="13348039" y="3014720"/>
            <a:ext cx="1587482" cy="360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Add&amp;Norm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F69550AB-CB52-4A41-B5F7-2853487C0AB4}"/>
              </a:ext>
            </a:extLst>
          </p:cNvPr>
          <p:cNvSpPr/>
          <p:nvPr/>
        </p:nvSpPr>
        <p:spPr>
          <a:xfrm>
            <a:off x="13348039" y="3696549"/>
            <a:ext cx="1587482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CNN BLOCK2</a:t>
            </a:r>
          </a:p>
        </p:txBody>
      </p: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429B1576-7462-48E4-90FE-1211F3EE113E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V="1">
            <a:off x="14141780" y="4056549"/>
            <a:ext cx="0" cy="346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0CCD9161-D9F0-445A-A102-F96D06535979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14141780" y="3374720"/>
            <a:ext cx="0" cy="321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B2715D40-D625-4393-85C3-778453007957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4141780" y="2171700"/>
            <a:ext cx="0" cy="843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39D6CB8D-913D-4DEF-AB6B-418C96E8B1B4}"/>
              </a:ext>
            </a:extLst>
          </p:cNvPr>
          <p:cNvSpPr txBox="1"/>
          <p:nvPr/>
        </p:nvSpPr>
        <p:spPr>
          <a:xfrm>
            <a:off x="15631583" y="3623712"/>
            <a:ext cx="94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/>
              <a:t>Encoding</a:t>
            </a:r>
            <a:endParaRPr lang="it-IT" sz="1600"/>
          </a:p>
          <a:p>
            <a:pPr algn="ctr"/>
            <a:r>
              <a:rPr lang="it-IT" sz="1600"/>
              <a:t>Unit x3</a:t>
            </a:r>
          </a:p>
        </p:txBody>
      </p:sp>
      <p:sp>
        <p:nvSpPr>
          <p:cNvPr id="130" name="TextBox 23">
            <a:extLst>
              <a:ext uri="{FF2B5EF4-FFF2-40B4-BE49-F238E27FC236}">
                <a16:creationId xmlns:a16="http://schemas.microsoft.com/office/drawing/2014/main" id="{E7F378BE-7C24-43D0-9C2A-92713C947532}"/>
              </a:ext>
            </a:extLst>
          </p:cNvPr>
          <p:cNvSpPr txBox="1"/>
          <p:nvPr/>
        </p:nvSpPr>
        <p:spPr>
          <a:xfrm>
            <a:off x="3718186" y="3098765"/>
            <a:ext cx="7116925" cy="5555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</a:t>
            </a: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[512, 3, 18]</a:t>
            </a:r>
          </a:p>
          <a:p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Positional encoding 2D</a:t>
            </a: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3x Encoder Unit: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CNN BLOCK1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MHA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CNN BLOCK2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2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Add&amp;Norm</a:t>
            </a: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</a:t>
            </a: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[512, 3, 18]</a:t>
            </a:r>
          </a:p>
          <a:p>
            <a:pPr algn="l">
              <a:lnSpc>
                <a:spcPts val="4892"/>
              </a:lnSpc>
            </a:pPr>
            <a:endParaRPr lang="en-US" sz="44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9" name="Connettore a gomito 58">
            <a:extLst>
              <a:ext uri="{FF2B5EF4-FFF2-40B4-BE49-F238E27FC236}">
                <a16:creationId xmlns:a16="http://schemas.microsoft.com/office/drawing/2014/main" id="{E960D81C-E4C8-4333-9042-4416F0E34037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V="1">
            <a:off x="13716380" y="5149087"/>
            <a:ext cx="476296" cy="374504"/>
          </a:xfrm>
          <a:prstGeom prst="bentConnector3">
            <a:avLst>
              <a:gd name="adj1" fmla="val 473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913C3142-9FBD-416F-943E-C6DB36389020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14141780" y="5122887"/>
            <a:ext cx="0" cy="451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-57266"/>
            <a:ext cx="18326332" cy="1831942"/>
            <a:chOff x="8362" y="-19050"/>
            <a:chExt cx="4816593" cy="861236"/>
          </a:xfrm>
        </p:grpSpPr>
        <p:sp>
          <p:nvSpPr>
            <p:cNvPr id="11" name="Freeform 11"/>
            <p:cNvSpPr/>
            <p:nvPr/>
          </p:nvSpPr>
          <p:spPr>
            <a:xfrm>
              <a:off x="8362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362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PDLPR: Parallel decoder</a:t>
            </a:r>
          </a:p>
        </p:txBody>
      </p: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5C36059C-508A-43DC-B0D3-180BF5F072EB}"/>
              </a:ext>
            </a:extLst>
          </p:cNvPr>
          <p:cNvGrpSpPr/>
          <p:nvPr/>
        </p:nvGrpSpPr>
        <p:grpSpPr>
          <a:xfrm>
            <a:off x="10227360" y="1787288"/>
            <a:ext cx="7889292" cy="7207735"/>
            <a:chOff x="7342908" y="1790702"/>
            <a:chExt cx="7889292" cy="7207735"/>
          </a:xfrm>
        </p:grpSpPr>
        <p:sp>
          <p:nvSpPr>
            <p:cNvPr id="89" name="Rettangolo con angoli arrotondati 88">
              <a:extLst>
                <a:ext uri="{FF2B5EF4-FFF2-40B4-BE49-F238E27FC236}">
                  <a16:creationId xmlns:a16="http://schemas.microsoft.com/office/drawing/2014/main" id="{87645F05-DCF9-4E0B-9C90-1AD05F3A26A1}"/>
                </a:ext>
              </a:extLst>
            </p:cNvPr>
            <p:cNvSpPr/>
            <p:nvPr/>
          </p:nvSpPr>
          <p:spPr>
            <a:xfrm>
              <a:off x="13792200" y="8340054"/>
              <a:ext cx="1440000" cy="6279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err="1">
                  <a:solidFill>
                    <a:schemeClr val="tx1"/>
                  </a:solidFill>
                </a:rPr>
                <a:t>Positional</a:t>
              </a:r>
              <a:r>
                <a:rPr lang="it-IT" sz="1600">
                  <a:solidFill>
                    <a:schemeClr val="tx1"/>
                  </a:solidFill>
                </a:rPr>
                <a:t> </a:t>
              </a:r>
              <a:r>
                <a:rPr lang="it-IT" sz="1600" err="1">
                  <a:solidFill>
                    <a:schemeClr val="tx1"/>
                  </a:solidFill>
                </a:rPr>
                <a:t>encoding</a:t>
              </a:r>
              <a:r>
                <a:rPr lang="it-IT" sz="1600">
                  <a:solidFill>
                    <a:schemeClr val="tx1"/>
                  </a:solidFill>
                </a:rPr>
                <a:t> 2D</a:t>
              </a:r>
            </a:p>
          </p:txBody>
        </p:sp>
        <p:sp>
          <p:nvSpPr>
            <p:cNvPr id="90" name="Ovale 89">
              <a:extLst>
                <a:ext uri="{FF2B5EF4-FFF2-40B4-BE49-F238E27FC236}">
                  <a16:creationId xmlns:a16="http://schemas.microsoft.com/office/drawing/2014/main" id="{4766A969-C726-4F8B-A588-D5811DF83702}"/>
                </a:ext>
              </a:extLst>
            </p:cNvPr>
            <p:cNvSpPr/>
            <p:nvPr/>
          </p:nvSpPr>
          <p:spPr>
            <a:xfrm>
              <a:off x="11745537" y="8278437"/>
              <a:ext cx="751263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5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+</a:t>
              </a:r>
              <a:endParaRPr lang="it-IT" sz="5400"/>
            </a:p>
          </p:txBody>
        </p:sp>
        <p:cxnSp>
          <p:nvCxnSpPr>
            <p:cNvPr id="91" name="Connettore 2 90">
              <a:extLst>
                <a:ext uri="{FF2B5EF4-FFF2-40B4-BE49-F238E27FC236}">
                  <a16:creationId xmlns:a16="http://schemas.microsoft.com/office/drawing/2014/main" id="{B5E2ADE7-9C5D-475E-BE8E-CE3EC5396860}"/>
                </a:ext>
              </a:extLst>
            </p:cNvPr>
            <p:cNvCxnSpPr>
              <a:cxnSpLocks/>
              <a:stCxn id="89" idx="1"/>
              <a:endCxn id="90" idx="6"/>
            </p:cNvCxnSpPr>
            <p:nvPr/>
          </p:nvCxnSpPr>
          <p:spPr>
            <a:xfrm flipH="1" flipV="1">
              <a:off x="12496800" y="8638437"/>
              <a:ext cx="1295400" cy="155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a gomito 97">
              <a:extLst>
                <a:ext uri="{FF2B5EF4-FFF2-40B4-BE49-F238E27FC236}">
                  <a16:creationId xmlns:a16="http://schemas.microsoft.com/office/drawing/2014/main" id="{7C6D1033-1424-42CF-BC53-865B207988B9}"/>
                </a:ext>
              </a:extLst>
            </p:cNvPr>
            <p:cNvCxnSpPr>
              <a:cxnSpLocks/>
              <a:stCxn id="13" idx="2"/>
              <a:endCxn id="90" idx="2"/>
            </p:cNvCxnSpPr>
            <p:nvPr/>
          </p:nvCxnSpPr>
          <p:spPr>
            <a:xfrm rot="16200000" flipH="1">
              <a:off x="8306184" y="5199084"/>
              <a:ext cx="3133032" cy="374567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uppo 131">
              <a:extLst>
                <a:ext uri="{FF2B5EF4-FFF2-40B4-BE49-F238E27FC236}">
                  <a16:creationId xmlns:a16="http://schemas.microsoft.com/office/drawing/2014/main" id="{904DD540-7B1F-4587-8A93-B827F9EA7D39}"/>
                </a:ext>
              </a:extLst>
            </p:cNvPr>
            <p:cNvGrpSpPr/>
            <p:nvPr/>
          </p:nvGrpSpPr>
          <p:grpSpPr>
            <a:xfrm>
              <a:off x="7342908" y="1790702"/>
              <a:ext cx="7221717" cy="6487735"/>
              <a:chOff x="7342908" y="1790702"/>
              <a:chExt cx="7221717" cy="6487735"/>
            </a:xfrm>
          </p:grpSpPr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1081B31-9C06-4415-8F22-90B5A9CAD3F6}"/>
                  </a:ext>
                </a:extLst>
              </p:cNvPr>
              <p:cNvSpPr/>
              <p:nvPr/>
            </p:nvSpPr>
            <p:spPr>
              <a:xfrm>
                <a:off x="10829884" y="3096005"/>
                <a:ext cx="2580314" cy="5091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600"/>
              </a:p>
            </p:txBody>
          </p:sp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55CA9099-C236-45D0-89D9-225FD483193D}"/>
                  </a:ext>
                </a:extLst>
              </p:cNvPr>
              <p:cNvSpPr/>
              <p:nvPr/>
            </p:nvSpPr>
            <p:spPr>
              <a:xfrm>
                <a:off x="7342908" y="4785405"/>
                <a:ext cx="1313910" cy="72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chemeClr val="tx1"/>
                    </a:solidFill>
                  </a:rPr>
                  <a:t>Encoder Output</a:t>
                </a:r>
              </a:p>
            </p:txBody>
          </p:sp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699974DE-06C7-4639-B59A-08D91A56946A}"/>
                  </a:ext>
                </a:extLst>
              </p:cNvPr>
              <p:cNvSpPr/>
              <p:nvPr/>
            </p:nvSpPr>
            <p:spPr>
              <a:xfrm>
                <a:off x="9050261" y="4988340"/>
                <a:ext cx="1313910" cy="3240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chemeClr val="tx1"/>
                    </a:solidFill>
                  </a:rPr>
                  <a:t>CNN BLOCK3</a:t>
                </a:r>
              </a:p>
            </p:txBody>
          </p:sp>
          <p:sp>
            <p:nvSpPr>
              <p:cNvPr id="23" name="Rettangolo con angoli arrotondati 22">
                <a:extLst>
                  <a:ext uri="{FF2B5EF4-FFF2-40B4-BE49-F238E27FC236}">
                    <a16:creationId xmlns:a16="http://schemas.microsoft.com/office/drawing/2014/main" id="{9A923E12-ABCD-4CEC-83A0-EA8340C1A04A}"/>
                  </a:ext>
                </a:extLst>
              </p:cNvPr>
              <p:cNvSpPr/>
              <p:nvPr/>
            </p:nvSpPr>
            <p:spPr>
              <a:xfrm>
                <a:off x="9050261" y="5571818"/>
                <a:ext cx="1313910" cy="3240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>
                    <a:solidFill>
                      <a:schemeClr val="tx1"/>
                    </a:solidFill>
                  </a:rPr>
                  <a:t>CNN BLOCK4</a:t>
                </a:r>
              </a:p>
            </p:txBody>
          </p:sp>
          <p:cxnSp>
            <p:nvCxnSpPr>
              <p:cNvPr id="19" name="Connettore 2 18">
                <a:extLst>
                  <a:ext uri="{FF2B5EF4-FFF2-40B4-BE49-F238E27FC236}">
                    <a16:creationId xmlns:a16="http://schemas.microsoft.com/office/drawing/2014/main" id="{C8025CB5-1EB4-48FC-BCC7-55ABC573F655}"/>
                  </a:ext>
                </a:extLst>
              </p:cNvPr>
              <p:cNvCxnSpPr>
                <a:cxnSpLocks/>
                <a:stCxn id="13" idx="3"/>
                <a:endCxn id="22" idx="1"/>
              </p:cNvCxnSpPr>
              <p:nvPr/>
            </p:nvCxnSpPr>
            <p:spPr>
              <a:xfrm>
                <a:off x="8656818" y="5145405"/>
                <a:ext cx="393443" cy="493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F3FAC56B-B391-49F1-91AD-9A9C5F9FE1DD}"/>
                  </a:ext>
                </a:extLst>
              </p:cNvPr>
              <p:cNvSpPr/>
              <p:nvPr/>
            </p:nvSpPr>
            <p:spPr>
              <a:xfrm>
                <a:off x="11326300" y="7124700"/>
                <a:ext cx="1587482" cy="72000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err="1">
                    <a:solidFill>
                      <a:schemeClr val="tx1"/>
                    </a:solidFill>
                  </a:rPr>
                  <a:t>Multihead</a:t>
                </a:r>
                <a:r>
                  <a:rPr lang="it-IT" sz="1600">
                    <a:solidFill>
                      <a:schemeClr val="tx1"/>
                    </a:solidFill>
                  </a:rPr>
                  <a:t> </a:t>
                </a:r>
                <a:r>
                  <a:rPr lang="it-IT" sz="1600" err="1">
                    <a:solidFill>
                      <a:schemeClr val="tx1"/>
                    </a:solidFill>
                  </a:rPr>
                  <a:t>Attention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ttangolo con angoli arrotondati 28">
                <a:extLst>
                  <a:ext uri="{FF2B5EF4-FFF2-40B4-BE49-F238E27FC236}">
                    <a16:creationId xmlns:a16="http://schemas.microsoft.com/office/drawing/2014/main" id="{9120ACF6-4BA2-464C-B9FF-9D82B57E620E}"/>
                  </a:ext>
                </a:extLst>
              </p:cNvPr>
              <p:cNvSpPr/>
              <p:nvPr/>
            </p:nvSpPr>
            <p:spPr>
              <a:xfrm>
                <a:off x="11326300" y="6545848"/>
                <a:ext cx="1587482" cy="360000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err="1">
                    <a:solidFill>
                      <a:schemeClr val="tx1"/>
                    </a:solidFill>
                  </a:rPr>
                  <a:t>Add&amp;Norm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Connettore a gomito 43">
                <a:extLst>
                  <a:ext uri="{FF2B5EF4-FFF2-40B4-BE49-F238E27FC236}">
                    <a16:creationId xmlns:a16="http://schemas.microsoft.com/office/drawing/2014/main" id="{915D367B-7660-48C1-BA64-A887BF636615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rot="5400000" flipH="1" flipV="1">
                <a:off x="11992982" y="5990755"/>
                <a:ext cx="682153" cy="428035"/>
              </a:xfrm>
              <a:prstGeom prst="bentConnector3">
                <a:avLst>
                  <a:gd name="adj1" fmla="val 3045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ttore 2 60">
                <a:extLst>
                  <a:ext uri="{FF2B5EF4-FFF2-40B4-BE49-F238E27FC236}">
                    <a16:creationId xmlns:a16="http://schemas.microsoft.com/office/drawing/2014/main" id="{66A2F2C5-12B4-4831-9E79-03E0D6631110}"/>
                  </a:ext>
                </a:extLst>
              </p:cNvPr>
              <p:cNvCxnSpPr>
                <a:cxnSpLocks/>
                <a:stCxn id="28" idx="0"/>
                <a:endCxn id="29" idx="2"/>
              </p:cNvCxnSpPr>
              <p:nvPr/>
            </p:nvCxnSpPr>
            <p:spPr>
              <a:xfrm flipV="1">
                <a:off x="12120041" y="6905848"/>
                <a:ext cx="0" cy="2188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ttore a gomito 76">
                <a:extLst>
                  <a:ext uri="{FF2B5EF4-FFF2-40B4-BE49-F238E27FC236}">
                    <a16:creationId xmlns:a16="http://schemas.microsoft.com/office/drawing/2014/main" id="{323EBF37-E2DE-47C2-A716-632B25203723}"/>
                  </a:ext>
                </a:extLst>
              </p:cNvPr>
              <p:cNvCxnSpPr>
                <a:cxnSpLocks/>
                <a:stCxn id="29" idx="3"/>
                <a:endCxn id="31" idx="3"/>
              </p:cNvCxnSpPr>
              <p:nvPr/>
            </p:nvCxnSpPr>
            <p:spPr>
              <a:xfrm flipV="1">
                <a:off x="12913782" y="4585769"/>
                <a:ext cx="12700" cy="2140079"/>
              </a:xfrm>
              <a:prstGeom prst="bentConnector3">
                <a:avLst>
                  <a:gd name="adj1" fmla="val 1800000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ttore 2 94">
                <a:extLst>
                  <a:ext uri="{FF2B5EF4-FFF2-40B4-BE49-F238E27FC236}">
                    <a16:creationId xmlns:a16="http://schemas.microsoft.com/office/drawing/2014/main" id="{0C55C8E0-FA0D-41A1-BCE1-0A20FAD304B3}"/>
                  </a:ext>
                </a:extLst>
              </p:cNvPr>
              <p:cNvCxnSpPr>
                <a:cxnSpLocks/>
                <a:stCxn id="90" idx="0"/>
                <a:endCxn id="28" idx="2"/>
              </p:cNvCxnSpPr>
              <p:nvPr/>
            </p:nvCxnSpPr>
            <p:spPr>
              <a:xfrm flipH="1" flipV="1">
                <a:off x="12120041" y="7844700"/>
                <a:ext cx="1128" cy="4337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Gruppo 130">
                <a:extLst>
                  <a:ext uri="{FF2B5EF4-FFF2-40B4-BE49-F238E27FC236}">
                    <a16:creationId xmlns:a16="http://schemas.microsoft.com/office/drawing/2014/main" id="{3E12E1CE-94CF-4A59-977E-D7BC9407089D}"/>
                  </a:ext>
                </a:extLst>
              </p:cNvPr>
              <p:cNvGrpSpPr/>
              <p:nvPr/>
            </p:nvGrpSpPr>
            <p:grpSpPr>
              <a:xfrm>
                <a:off x="9707215" y="1790702"/>
                <a:ext cx="4857410" cy="4311319"/>
                <a:chOff x="9707215" y="1790702"/>
                <a:chExt cx="4857410" cy="4311319"/>
              </a:xfrm>
            </p:grpSpPr>
            <p:cxnSp>
              <p:nvCxnSpPr>
                <p:cNvPr id="25" name="Connettore 2 24">
                  <a:extLst>
                    <a:ext uri="{FF2B5EF4-FFF2-40B4-BE49-F238E27FC236}">
                      <a16:creationId xmlns:a16="http://schemas.microsoft.com/office/drawing/2014/main" id="{EB65AD49-6D44-411D-B3D2-237DDE41B609}"/>
                    </a:ext>
                  </a:extLst>
                </p:cNvPr>
                <p:cNvCxnSpPr>
                  <a:cxnSpLocks/>
                  <a:stCxn id="22" idx="2"/>
                  <a:endCxn id="23" idx="0"/>
                </p:cNvCxnSpPr>
                <p:nvPr/>
              </p:nvCxnSpPr>
              <p:spPr>
                <a:xfrm>
                  <a:off x="9707216" y="5312340"/>
                  <a:ext cx="0" cy="25947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FF458034-9095-4E50-A598-52765B79B694}"/>
                    </a:ext>
                  </a:extLst>
                </p:cNvPr>
                <p:cNvSpPr/>
                <p:nvPr/>
              </p:nvSpPr>
              <p:spPr>
                <a:xfrm>
                  <a:off x="11326300" y="5147113"/>
                  <a:ext cx="1587482" cy="72000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600" err="1">
                      <a:solidFill>
                        <a:schemeClr val="tx1"/>
                      </a:solidFill>
                    </a:rPr>
                    <a:t>Multihead</a:t>
                  </a:r>
                  <a:r>
                    <a:rPr lang="it-IT" sz="1600">
                      <a:solidFill>
                        <a:schemeClr val="tx1"/>
                      </a:solidFill>
                    </a:rPr>
                    <a:t> </a:t>
                  </a:r>
                  <a:r>
                    <a:rPr lang="it-IT" sz="1600" err="1">
                      <a:solidFill>
                        <a:schemeClr val="tx1"/>
                      </a:solidFill>
                    </a:rPr>
                    <a:t>Attention</a:t>
                  </a:r>
                  <a:endParaRPr lang="it-IT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ttangolo con angoli arrotondati 30">
                  <a:extLst>
                    <a:ext uri="{FF2B5EF4-FFF2-40B4-BE49-F238E27FC236}">
                      <a16:creationId xmlns:a16="http://schemas.microsoft.com/office/drawing/2014/main" id="{6EF9729B-4D43-4B5C-BD81-E47FB78F5785}"/>
                    </a:ext>
                  </a:extLst>
                </p:cNvPr>
                <p:cNvSpPr/>
                <p:nvPr/>
              </p:nvSpPr>
              <p:spPr>
                <a:xfrm>
                  <a:off x="11326300" y="4405769"/>
                  <a:ext cx="1587482" cy="360000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600" err="1">
                      <a:solidFill>
                        <a:schemeClr val="tx1"/>
                      </a:solidFill>
                    </a:rPr>
                    <a:t>Add&amp;Norm</a:t>
                  </a:r>
                  <a:endParaRPr lang="it-IT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ttangolo con angoli arrotondati 32">
                  <a:extLst>
                    <a:ext uri="{FF2B5EF4-FFF2-40B4-BE49-F238E27FC236}">
                      <a16:creationId xmlns:a16="http://schemas.microsoft.com/office/drawing/2014/main" id="{11AB9ECF-8026-4D02-89B8-C82A56DF5768}"/>
                    </a:ext>
                  </a:extLst>
                </p:cNvPr>
                <p:cNvSpPr/>
                <p:nvPr/>
              </p:nvSpPr>
              <p:spPr>
                <a:xfrm>
                  <a:off x="11326300" y="3208561"/>
                  <a:ext cx="1587482" cy="360000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600" err="1">
                      <a:solidFill>
                        <a:schemeClr val="tx1"/>
                      </a:solidFill>
                    </a:rPr>
                    <a:t>Add&amp;Norm</a:t>
                  </a:r>
                  <a:endParaRPr lang="it-IT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ttangolo con angoli arrotondati 33">
                  <a:extLst>
                    <a:ext uri="{FF2B5EF4-FFF2-40B4-BE49-F238E27FC236}">
                      <a16:creationId xmlns:a16="http://schemas.microsoft.com/office/drawing/2014/main" id="{F69550AB-CB52-4A41-B5F7-2853487C0AB4}"/>
                    </a:ext>
                  </a:extLst>
                </p:cNvPr>
                <p:cNvSpPr/>
                <p:nvPr/>
              </p:nvSpPr>
              <p:spPr>
                <a:xfrm>
                  <a:off x="11326300" y="3807165"/>
                  <a:ext cx="1587482" cy="360000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600">
                      <a:solidFill>
                        <a:schemeClr val="tx1"/>
                      </a:solidFill>
                    </a:rPr>
                    <a:t>FFN</a:t>
                  </a:r>
                </a:p>
              </p:txBody>
            </p:sp>
            <p:cxnSp>
              <p:nvCxnSpPr>
                <p:cNvPr id="38" name="Connettore a gomito 37">
                  <a:extLst>
                    <a:ext uri="{FF2B5EF4-FFF2-40B4-BE49-F238E27FC236}">
                      <a16:creationId xmlns:a16="http://schemas.microsoft.com/office/drawing/2014/main" id="{03668B32-F6CD-4F63-9105-0F2ABA8E940D}"/>
                    </a:ext>
                  </a:extLst>
                </p:cNvPr>
                <p:cNvCxnSpPr>
                  <a:cxnSpLocks/>
                  <a:stCxn id="23" idx="2"/>
                  <a:endCxn id="30" idx="2"/>
                </p:cNvCxnSpPr>
                <p:nvPr/>
              </p:nvCxnSpPr>
              <p:spPr>
                <a:xfrm rot="5400000" flipH="1" flipV="1">
                  <a:off x="10899275" y="4675053"/>
                  <a:ext cx="28705" cy="2412825"/>
                </a:xfrm>
                <a:prstGeom prst="bentConnector3">
                  <a:avLst>
                    <a:gd name="adj1" fmla="val -796377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2 57">
                  <a:extLst>
                    <a:ext uri="{FF2B5EF4-FFF2-40B4-BE49-F238E27FC236}">
                      <a16:creationId xmlns:a16="http://schemas.microsoft.com/office/drawing/2014/main" id="{9AE65BD9-1D96-490E-950B-3C930BC31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658600" y="5867113"/>
                  <a:ext cx="0" cy="23490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ttore 2 63">
                  <a:extLst>
                    <a:ext uri="{FF2B5EF4-FFF2-40B4-BE49-F238E27FC236}">
                      <a16:creationId xmlns:a16="http://schemas.microsoft.com/office/drawing/2014/main" id="{429B1576-7462-48E4-90FE-1211F3EE113E}"/>
                    </a:ext>
                  </a:extLst>
                </p:cNvPr>
                <p:cNvCxnSpPr>
                  <a:cxnSpLocks/>
                  <a:endCxn id="31" idx="2"/>
                </p:cNvCxnSpPr>
                <p:nvPr/>
              </p:nvCxnSpPr>
              <p:spPr>
                <a:xfrm flipV="1">
                  <a:off x="12120041" y="4765769"/>
                  <a:ext cx="0" cy="38134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ttore 2 66">
                  <a:extLst>
                    <a:ext uri="{FF2B5EF4-FFF2-40B4-BE49-F238E27FC236}">
                      <a16:creationId xmlns:a16="http://schemas.microsoft.com/office/drawing/2014/main" id="{EB0B8723-0D55-4BB5-8359-1D9872DE7D55}"/>
                    </a:ext>
                  </a:extLst>
                </p:cNvPr>
                <p:cNvCxnSpPr>
                  <a:cxnSpLocks/>
                  <a:stCxn id="31" idx="0"/>
                  <a:endCxn id="34" idx="2"/>
                </p:cNvCxnSpPr>
                <p:nvPr/>
              </p:nvCxnSpPr>
              <p:spPr>
                <a:xfrm flipV="1">
                  <a:off x="12120041" y="4167165"/>
                  <a:ext cx="0" cy="23860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ttore 2 70">
                  <a:extLst>
                    <a:ext uri="{FF2B5EF4-FFF2-40B4-BE49-F238E27FC236}">
                      <a16:creationId xmlns:a16="http://schemas.microsoft.com/office/drawing/2014/main" id="{0CCD9161-D9F0-445A-A102-F96D06535979}"/>
                    </a:ext>
                  </a:extLst>
                </p:cNvPr>
                <p:cNvCxnSpPr>
                  <a:cxnSpLocks/>
                  <a:stCxn id="34" idx="0"/>
                  <a:endCxn id="33" idx="2"/>
                </p:cNvCxnSpPr>
                <p:nvPr/>
              </p:nvCxnSpPr>
              <p:spPr>
                <a:xfrm flipV="1">
                  <a:off x="12120041" y="3568561"/>
                  <a:ext cx="0" cy="23860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onnettore 2 83">
                  <a:extLst>
                    <a:ext uri="{FF2B5EF4-FFF2-40B4-BE49-F238E27FC236}">
                      <a16:creationId xmlns:a16="http://schemas.microsoft.com/office/drawing/2014/main" id="{B2715D40-D625-4393-85C3-778453007957}"/>
                    </a:ext>
                  </a:extLst>
                </p:cNvPr>
                <p:cNvCxnSpPr>
                  <a:cxnSpLocks/>
                  <a:stCxn id="33" idx="0"/>
                  <a:endCxn id="117" idx="2"/>
                </p:cNvCxnSpPr>
                <p:nvPr/>
              </p:nvCxnSpPr>
              <p:spPr>
                <a:xfrm flipV="1">
                  <a:off x="12120041" y="2876699"/>
                  <a:ext cx="0" cy="33186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CasellaDiTesto 100">
                  <a:extLst>
                    <a:ext uri="{FF2B5EF4-FFF2-40B4-BE49-F238E27FC236}">
                      <a16:creationId xmlns:a16="http://schemas.microsoft.com/office/drawing/2014/main" id="{39D6CB8D-913D-4DEF-AB6B-418C96E8B1B4}"/>
                    </a:ext>
                  </a:extLst>
                </p:cNvPr>
                <p:cNvSpPr txBox="1"/>
                <p:nvPr/>
              </p:nvSpPr>
              <p:spPr>
                <a:xfrm>
                  <a:off x="13599425" y="4028706"/>
                  <a:ext cx="96520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it-IT" sz="1600" err="1"/>
                    <a:t>Decoding</a:t>
                  </a:r>
                  <a:endParaRPr lang="it-IT" sz="1600"/>
                </a:p>
                <a:p>
                  <a:pPr algn="ctr"/>
                  <a:r>
                    <a:rPr lang="it-IT" sz="1600"/>
                    <a:t>Unit x3</a:t>
                  </a:r>
                </a:p>
              </p:txBody>
            </p:sp>
            <p:sp>
              <p:nvSpPr>
                <p:cNvPr id="117" name="Rettangolo con angoli arrotondati 116">
                  <a:extLst>
                    <a:ext uri="{FF2B5EF4-FFF2-40B4-BE49-F238E27FC236}">
                      <a16:creationId xmlns:a16="http://schemas.microsoft.com/office/drawing/2014/main" id="{DF764266-E09F-40B6-B71F-9A943C72A427}"/>
                    </a:ext>
                  </a:extLst>
                </p:cNvPr>
                <p:cNvSpPr/>
                <p:nvPr/>
              </p:nvSpPr>
              <p:spPr>
                <a:xfrm>
                  <a:off x="11463086" y="2552699"/>
                  <a:ext cx="1313910" cy="32400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600">
                      <a:solidFill>
                        <a:schemeClr val="tx1"/>
                      </a:solidFill>
                    </a:rPr>
                    <a:t>CNN BLOCK5</a:t>
                  </a:r>
                </a:p>
              </p:txBody>
            </p:sp>
            <p:sp>
              <p:nvSpPr>
                <p:cNvPr id="118" name="Rettangolo con angoli arrotondati 117">
                  <a:extLst>
                    <a:ext uri="{FF2B5EF4-FFF2-40B4-BE49-F238E27FC236}">
                      <a16:creationId xmlns:a16="http://schemas.microsoft.com/office/drawing/2014/main" id="{B1AF67F8-3DCF-49DA-A27C-CED18AAA6FAE}"/>
                    </a:ext>
                  </a:extLst>
                </p:cNvPr>
                <p:cNvSpPr/>
                <p:nvPr/>
              </p:nvSpPr>
              <p:spPr>
                <a:xfrm>
                  <a:off x="11463086" y="2033336"/>
                  <a:ext cx="1313910" cy="32400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600">
                      <a:solidFill>
                        <a:schemeClr val="tx1"/>
                      </a:solidFill>
                    </a:rPr>
                    <a:t>CNN BLOCK6</a:t>
                  </a:r>
                </a:p>
              </p:txBody>
            </p:sp>
            <p:cxnSp>
              <p:nvCxnSpPr>
                <p:cNvPr id="121" name="Connettore 2 120">
                  <a:extLst>
                    <a:ext uri="{FF2B5EF4-FFF2-40B4-BE49-F238E27FC236}">
                      <a16:creationId xmlns:a16="http://schemas.microsoft.com/office/drawing/2014/main" id="{78EA8D74-AC08-442D-8A76-812A1809FB2C}"/>
                    </a:ext>
                  </a:extLst>
                </p:cNvPr>
                <p:cNvCxnSpPr>
                  <a:cxnSpLocks/>
                  <a:stCxn id="117" idx="0"/>
                  <a:endCxn id="118" idx="2"/>
                </p:cNvCxnSpPr>
                <p:nvPr/>
              </p:nvCxnSpPr>
              <p:spPr>
                <a:xfrm flipV="1">
                  <a:off x="12120041" y="2357336"/>
                  <a:ext cx="0" cy="19536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Connettore 2 123">
                  <a:extLst>
                    <a:ext uri="{FF2B5EF4-FFF2-40B4-BE49-F238E27FC236}">
                      <a16:creationId xmlns:a16="http://schemas.microsoft.com/office/drawing/2014/main" id="{2D1CCD8E-2782-4A97-920E-908FE9EA5426}"/>
                    </a:ext>
                  </a:extLst>
                </p:cNvPr>
                <p:cNvCxnSpPr>
                  <a:cxnSpLocks/>
                  <a:stCxn id="118" idx="0"/>
                </p:cNvCxnSpPr>
                <p:nvPr/>
              </p:nvCxnSpPr>
              <p:spPr>
                <a:xfrm flipV="1">
                  <a:off x="12120041" y="1790702"/>
                  <a:ext cx="0" cy="2426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0" name="TextBox 23">
            <a:extLst>
              <a:ext uri="{FF2B5EF4-FFF2-40B4-BE49-F238E27FC236}">
                <a16:creationId xmlns:a16="http://schemas.microsoft.com/office/drawing/2014/main" id="{E7F378BE-7C24-43D0-9C2A-92713C947532}"/>
              </a:ext>
            </a:extLst>
          </p:cNvPr>
          <p:cNvSpPr txBox="1"/>
          <p:nvPr/>
        </p:nvSpPr>
        <p:spPr>
          <a:xfrm>
            <a:off x="2243964" y="2329193"/>
            <a:ext cx="8074561" cy="7291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[512, 3, 18]</a:t>
            </a:r>
          </a:p>
          <a:p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Positional Encoding 2D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3x Decoding unit:</a:t>
            </a:r>
          </a:p>
          <a:p>
            <a:endParaRPr lang="en-US" sz="2800"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masked MHA (not autoregressive)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28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Add&amp;Norm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MH Cross-Attention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28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Add&amp;Norm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FFN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28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Add&amp;Norm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1"/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CNN BLOCK5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CNN BLOCK6 </a:t>
            </a:r>
          </a:p>
          <a:p>
            <a:pPr>
              <a:lnSpc>
                <a:spcPts val="4892"/>
              </a:lnSpc>
            </a:pP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Output: 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[512, 18, 68]</a:t>
            </a:r>
          </a:p>
          <a:p>
            <a:pPr algn="l">
              <a:lnSpc>
                <a:spcPts val="4892"/>
              </a:lnSpc>
            </a:pPr>
            <a:endParaRPr lang="en-US" sz="44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7" name="Connettore a gomito 56">
            <a:extLst>
              <a:ext uri="{FF2B5EF4-FFF2-40B4-BE49-F238E27FC236}">
                <a16:creationId xmlns:a16="http://schemas.microsoft.com/office/drawing/2014/main" id="{143FDEBA-A756-426C-A8E9-4974C68F6FFA}"/>
              </a:ext>
            </a:extLst>
          </p:cNvPr>
          <p:cNvCxnSpPr>
            <a:cxnSpLocks/>
            <a:stCxn id="35" idx="2"/>
            <a:endCxn id="29" idx="1"/>
          </p:cNvCxnSpPr>
          <p:nvPr/>
        </p:nvCxnSpPr>
        <p:spPr>
          <a:xfrm rot="5400000" flipH="1">
            <a:off x="13876979" y="7056208"/>
            <a:ext cx="1461288" cy="793741"/>
          </a:xfrm>
          <a:prstGeom prst="bentConnector4">
            <a:avLst>
              <a:gd name="adj1" fmla="val 7935"/>
              <a:gd name="adj2" fmla="val 1395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93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>
            <a:extLst>
              <a:ext uri="{FF2B5EF4-FFF2-40B4-BE49-F238E27FC236}">
                <a16:creationId xmlns:a16="http://schemas.microsoft.com/office/drawing/2014/main" id="{C0C842C9-FB30-F054-E4E8-3D2ACD12B563}"/>
              </a:ext>
            </a:extLst>
          </p:cNvPr>
          <p:cNvGrpSpPr/>
          <p:nvPr/>
        </p:nvGrpSpPr>
        <p:grpSpPr>
          <a:xfrm>
            <a:off x="-7" y="-60998"/>
            <a:ext cx="18288000" cy="1831942"/>
            <a:chOff x="0" y="-19050"/>
            <a:chExt cx="4816593" cy="86123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51D7ECDD-F552-D58E-ECE9-AC63C8B312C1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2FD17520-6B0B-35C6-6F4D-078B64195DF5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19529698-EE97-8FD5-9AA5-6C68D7F8982A}"/>
              </a:ext>
            </a:extLst>
          </p:cNvPr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45D8CF50-ED3F-9C0A-C97A-82CFEA8A5E39}"/>
                </a:ext>
              </a:extLst>
            </p:cNvPr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6C509E50-BA65-005A-DC74-48C969ED638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507F08B6-96BB-BEC2-7344-A76829B0952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5D186F46-2292-26B9-50B3-569E4091287A}"/>
                </a:ext>
              </a:extLst>
            </p:cNvPr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8B763D67-F4E5-AEFF-8A2C-6F9430A2FF31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77327EA4-E451-99EC-0B43-471A1786EFC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15" name="Freeform 9" descr="Immagine che contiene schizzo, simbolo, arte, illustrazione&#10;&#10;Il contenuto generato dall&amp;#39;IA potrebbe non essere corretto.">
            <a:extLst>
              <a:ext uri="{FF2B5EF4-FFF2-40B4-BE49-F238E27FC236}">
                <a16:creationId xmlns:a16="http://schemas.microsoft.com/office/drawing/2014/main" id="{A347922E-1078-9F75-C3F9-0918CF4A9A79}"/>
              </a:ext>
            </a:extLst>
          </p:cNvPr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1A95F6D7-22FE-BD84-70CB-CF512CBAC9B1}"/>
              </a:ext>
            </a:extLst>
          </p:cNvPr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E4D5B8F-0965-A48D-0673-632AC8919CC6}"/>
              </a:ext>
            </a:extLst>
          </p:cNvPr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Baseline: Detection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2887A56F-9E62-9865-781F-E3352B09B653}"/>
              </a:ext>
            </a:extLst>
          </p:cNvPr>
          <p:cNvGrpSpPr/>
          <p:nvPr/>
        </p:nvGrpSpPr>
        <p:grpSpPr>
          <a:xfrm>
            <a:off x="10245307" y="2492654"/>
            <a:ext cx="3048000" cy="5860042"/>
            <a:chOff x="12851624" y="3419923"/>
            <a:chExt cx="2580314" cy="5017262"/>
          </a:xfrm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B6C6A4F-33F2-1F4B-A5FA-20999A45121F}"/>
                </a:ext>
              </a:extLst>
            </p:cNvPr>
            <p:cNvSpPr/>
            <p:nvPr/>
          </p:nvSpPr>
          <p:spPr>
            <a:xfrm>
              <a:off x="12851624" y="4073341"/>
              <a:ext cx="2580314" cy="411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1EFE4D5B-2EC1-A839-CF94-303D8E65BCAC}"/>
                </a:ext>
              </a:extLst>
            </p:cNvPr>
            <p:cNvSpPr/>
            <p:nvPr/>
          </p:nvSpPr>
          <p:spPr>
            <a:xfrm>
              <a:off x="13348039" y="7364783"/>
              <a:ext cx="1587482" cy="4114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600" err="1">
                  <a:solidFill>
                    <a:schemeClr val="tx1"/>
                  </a:solidFill>
                </a:rPr>
                <a:t>ResNet-Backbone</a:t>
              </a:r>
              <a:endParaRPr lang="it-IT" err="1">
                <a:solidFill>
                  <a:schemeClr val="tx1"/>
                </a:solidFill>
              </a:endParaRPr>
            </a:p>
          </p:txBody>
        </p: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36DCF512-B6FF-7DE3-84D6-382A7FE4B4A1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4141781" y="7776211"/>
              <a:ext cx="1128" cy="6609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19A5FD1-114F-C0B5-B5FD-5BB6A4332453}"/>
                </a:ext>
              </a:extLst>
            </p:cNvPr>
            <p:cNvSpPr/>
            <p:nvPr/>
          </p:nvSpPr>
          <p:spPr>
            <a:xfrm>
              <a:off x="13348039" y="4187922"/>
              <a:ext cx="1587482" cy="720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600" err="1">
                  <a:solidFill>
                    <a:schemeClr val="tx1"/>
                  </a:solidFill>
                </a:rPr>
                <a:t>Sigmoid</a:t>
              </a:r>
              <a:endParaRPr lang="it-IT" err="1">
                <a:solidFill>
                  <a:schemeClr val="tx1"/>
                </a:solidFill>
              </a:endParaRPr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6B274C3A-0D84-B636-EB37-F204CDEFFDB4}"/>
                </a:ext>
              </a:extLst>
            </p:cNvPr>
            <p:cNvSpPr/>
            <p:nvPr/>
          </p:nvSpPr>
          <p:spPr>
            <a:xfrm>
              <a:off x="13348039" y="6824782"/>
              <a:ext cx="1587482" cy="3600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600">
                  <a:solidFill>
                    <a:schemeClr val="tx1"/>
                  </a:solidFill>
                </a:rPr>
                <a:t>Conv1x1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EBD54C55-4C64-95F6-970D-0EC20712D83B}"/>
                </a:ext>
              </a:extLst>
            </p:cNvPr>
            <p:cNvSpPr/>
            <p:nvPr/>
          </p:nvSpPr>
          <p:spPr>
            <a:xfrm>
              <a:off x="13348039" y="6230748"/>
              <a:ext cx="1587482" cy="4114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600" err="1">
                  <a:solidFill>
                    <a:schemeClr val="tx1"/>
                  </a:solidFill>
                </a:rPr>
                <a:t>FPN+Upsampling</a:t>
              </a:r>
              <a:endParaRPr lang="it-IT" sz="1600">
                <a:solidFill>
                  <a:schemeClr val="tx1"/>
                </a:solidFill>
                <a:ea typeface="Calibri"/>
                <a:cs typeface="Calibri"/>
              </a:endParaRPr>
            </a:p>
          </p:txBody>
        </p:sp>
        <p:cxnSp>
          <p:nvCxnSpPr>
            <p:cNvPr id="27" name="Connettore 2 26">
              <a:extLst>
                <a:ext uri="{FF2B5EF4-FFF2-40B4-BE49-F238E27FC236}">
                  <a16:creationId xmlns:a16="http://schemas.microsoft.com/office/drawing/2014/main" id="{B9997766-E338-2181-88F2-596295A82571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4141781" y="7184783"/>
              <a:ext cx="0" cy="1800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2 27">
              <a:extLst>
                <a:ext uri="{FF2B5EF4-FFF2-40B4-BE49-F238E27FC236}">
                  <a16:creationId xmlns:a16="http://schemas.microsoft.com/office/drawing/2014/main" id="{0EE00E46-9264-9736-3D50-E007449A6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41781" y="6642176"/>
              <a:ext cx="0" cy="182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BAE1B2CC-AAD5-5700-09A5-7C8964D88573}"/>
                </a:ext>
              </a:extLst>
            </p:cNvPr>
            <p:cNvSpPr/>
            <p:nvPr/>
          </p:nvSpPr>
          <p:spPr>
            <a:xfrm>
              <a:off x="13348039" y="5685608"/>
              <a:ext cx="1587482" cy="3600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600">
                  <a:solidFill>
                    <a:schemeClr val="tx1"/>
                  </a:solidFill>
                  <a:ea typeface="+mn-lt"/>
                  <a:cs typeface="+mn-lt"/>
                </a:rPr>
                <a:t>AdaptiveAvgPool2d</a:t>
              </a:r>
              <a:endParaRPr lang="it-IT"/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67CF93BB-9385-799D-1E3B-88756CFCC307}"/>
                </a:ext>
              </a:extLst>
            </p:cNvPr>
            <p:cNvSpPr/>
            <p:nvPr/>
          </p:nvSpPr>
          <p:spPr>
            <a:xfrm>
              <a:off x="13348039" y="5092491"/>
              <a:ext cx="1587482" cy="4114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600">
                  <a:solidFill>
                    <a:schemeClr val="tx1"/>
                  </a:solidFill>
                </a:rPr>
                <a:t>Box </a:t>
              </a:r>
              <a:r>
                <a:rPr lang="it-IT" sz="1600" err="1">
                  <a:solidFill>
                    <a:schemeClr val="tx1"/>
                  </a:solidFill>
                </a:rPr>
                <a:t>regressor</a:t>
              </a:r>
              <a:r>
                <a:rPr lang="it-IT" sz="1600">
                  <a:solidFill>
                    <a:schemeClr val="tx1"/>
                  </a:solidFill>
                </a:rPr>
                <a:t> (MLP)</a:t>
              </a:r>
              <a:endParaRPr lang="it-IT" sz="1600" err="1">
                <a:solidFill>
                  <a:schemeClr val="tx1"/>
                </a:solidFill>
                <a:ea typeface="Calibri"/>
                <a:cs typeface="Calibri"/>
              </a:endParaRPr>
            </a:p>
          </p:txBody>
        </p: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5B68C83A-32BF-4B32-15DA-044421D688E1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14141781" y="6045608"/>
              <a:ext cx="0" cy="185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133CCBAF-6BB7-C6CD-1279-B57744E14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79754" y="3419923"/>
              <a:ext cx="0" cy="6743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1951FE-22D5-19F5-94F9-61A0BF1DA0E8}"/>
              </a:ext>
            </a:extLst>
          </p:cNvPr>
          <p:cNvSpPr/>
          <p:nvPr/>
        </p:nvSpPr>
        <p:spPr>
          <a:xfrm>
            <a:off x="14719699" y="5584027"/>
            <a:ext cx="2580314" cy="2601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B87914F6-B3B2-7BDE-647F-E2AE568E63D3}"/>
              </a:ext>
            </a:extLst>
          </p:cNvPr>
          <p:cNvSpPr/>
          <p:nvPr/>
        </p:nvSpPr>
        <p:spPr>
          <a:xfrm>
            <a:off x="15214101" y="7069914"/>
            <a:ext cx="1587482" cy="672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Stem(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backbone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[:6]</a:t>
            </a:r>
            <a:r>
              <a:rPr lang="it-IT" sz="1600">
                <a:solidFill>
                  <a:schemeClr val="tx1"/>
                </a:solidFill>
              </a:rPr>
              <a:t>)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561BA1B8-5F9C-0396-9C0F-0E75EA15B183}"/>
              </a:ext>
            </a:extLst>
          </p:cNvPr>
          <p:cNvCxnSpPr>
            <a:cxnSpLocks/>
          </p:cNvCxnSpPr>
          <p:nvPr/>
        </p:nvCxnSpPr>
        <p:spPr>
          <a:xfrm flipH="1" flipV="1">
            <a:off x="16007842" y="7742356"/>
            <a:ext cx="2014" cy="443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705B1A16-7994-E323-73C3-C89A03574009}"/>
              </a:ext>
            </a:extLst>
          </p:cNvPr>
          <p:cNvCxnSpPr>
            <a:cxnSpLocks/>
          </p:cNvCxnSpPr>
          <p:nvPr/>
        </p:nvCxnSpPr>
        <p:spPr>
          <a:xfrm flipV="1">
            <a:off x="16007842" y="5584027"/>
            <a:ext cx="2014" cy="282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F9F0BD6A-08C2-2572-98BE-4C9E91C19797}"/>
              </a:ext>
            </a:extLst>
          </p:cNvPr>
          <p:cNvCxnSpPr>
            <a:cxnSpLocks/>
          </p:cNvCxnSpPr>
          <p:nvPr/>
        </p:nvCxnSpPr>
        <p:spPr>
          <a:xfrm flipV="1">
            <a:off x="16007842" y="6837305"/>
            <a:ext cx="0" cy="23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83CF09C6-03E4-5B84-981E-A74306E48644}"/>
              </a:ext>
            </a:extLst>
          </p:cNvPr>
          <p:cNvSpPr/>
          <p:nvPr/>
        </p:nvSpPr>
        <p:spPr>
          <a:xfrm>
            <a:off x="15214101" y="6477305"/>
            <a:ext cx="1587482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layer3</a:t>
            </a:r>
            <a:endParaRPr lang="it-IT" sz="16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72483355-F105-2256-BE6F-19CA9C78FC27}"/>
              </a:ext>
            </a:extLst>
          </p:cNvPr>
          <p:cNvSpPr/>
          <p:nvPr/>
        </p:nvSpPr>
        <p:spPr>
          <a:xfrm>
            <a:off x="15214101" y="5866337"/>
            <a:ext cx="1587482" cy="36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layer4</a:t>
            </a: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0EA24BAB-2F0E-C346-93EC-3D8D440043DD}"/>
              </a:ext>
            </a:extLst>
          </p:cNvPr>
          <p:cNvCxnSpPr>
            <a:cxnSpLocks/>
          </p:cNvCxnSpPr>
          <p:nvPr/>
        </p:nvCxnSpPr>
        <p:spPr>
          <a:xfrm flipV="1">
            <a:off x="16007842" y="6226337"/>
            <a:ext cx="0" cy="250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E635EAD9-7A33-8749-2502-9D6C4AD98FC0}"/>
              </a:ext>
            </a:extLst>
          </p:cNvPr>
          <p:cNvCxnSpPr>
            <a:cxnSpLocks/>
          </p:cNvCxnSpPr>
          <p:nvPr/>
        </p:nvCxnSpPr>
        <p:spPr>
          <a:xfrm flipV="1">
            <a:off x="12736220" y="5686605"/>
            <a:ext cx="1979451" cy="161300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FF06004-7B0C-78E1-E3F7-4B9D9EBA1334}"/>
              </a:ext>
            </a:extLst>
          </p:cNvPr>
          <p:cNvCxnSpPr>
            <a:cxnSpLocks/>
          </p:cNvCxnSpPr>
          <p:nvPr/>
        </p:nvCxnSpPr>
        <p:spPr>
          <a:xfrm>
            <a:off x="12706912" y="7430429"/>
            <a:ext cx="2023413" cy="6819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4FAFE0F-4F5F-E26C-2122-C4CC0151CFA2}"/>
              </a:ext>
            </a:extLst>
          </p:cNvPr>
          <p:cNvSpPr txBox="1"/>
          <p:nvPr/>
        </p:nvSpPr>
        <p:spPr>
          <a:xfrm>
            <a:off x="2086780" y="2209469"/>
            <a:ext cx="7644406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latin typeface="Poppins"/>
                <a:ea typeface="+mn-lt"/>
                <a:cs typeface="Poppins"/>
              </a:rPr>
              <a:t>Architecture </a:t>
            </a:r>
            <a:r>
              <a:rPr lang="it-IT" sz="2400" b="1" err="1">
                <a:latin typeface="Poppins"/>
                <a:ea typeface="+mn-lt"/>
                <a:cs typeface="Poppins"/>
              </a:rPr>
              <a:t>Overview</a:t>
            </a:r>
            <a:endParaRPr lang="it-IT" sz="2400" b="1">
              <a:latin typeface="Poppins"/>
              <a:ea typeface="+mn-lt"/>
              <a:cs typeface="Poppins"/>
            </a:endParaRPr>
          </a:p>
          <a:p>
            <a:endParaRPr lang="it-IT" sz="2400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marL="457200" indent="-457200">
              <a:buFont typeface="Arial"/>
              <a:buChar char="•"/>
            </a:pPr>
            <a:r>
              <a:rPr lang="it-IT" sz="2400" b="1" err="1">
                <a:latin typeface="Poppins"/>
                <a:ea typeface="+mn-lt"/>
                <a:cs typeface="Poppins"/>
              </a:rPr>
              <a:t>Backbone</a:t>
            </a:r>
            <a:r>
              <a:rPr lang="it-IT" sz="2400" b="1">
                <a:latin typeface="Poppins"/>
                <a:ea typeface="+mn-lt"/>
                <a:cs typeface="Poppins"/>
              </a:rPr>
              <a:t>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400">
                <a:latin typeface="Poppins"/>
                <a:ea typeface="+mn-lt"/>
                <a:cs typeface="Poppins"/>
              </a:rPr>
              <a:t>ResNet-18 (</a:t>
            </a:r>
            <a:r>
              <a:rPr lang="it-IT" sz="2400" err="1">
                <a:latin typeface="Poppins"/>
                <a:ea typeface="+mn-lt"/>
                <a:cs typeface="Poppins"/>
              </a:rPr>
              <a:t>pre-trained</a:t>
            </a:r>
            <a:r>
              <a:rPr lang="it-IT" sz="2400">
                <a:latin typeface="Poppins"/>
                <a:ea typeface="+mn-lt"/>
                <a:cs typeface="Poppins"/>
              </a:rPr>
              <a:t> on </a:t>
            </a:r>
            <a:r>
              <a:rPr lang="it-IT" sz="2400" err="1">
                <a:latin typeface="Poppins"/>
                <a:ea typeface="+mn-lt"/>
                <a:cs typeface="Poppins"/>
              </a:rPr>
              <a:t>ImageNet</a:t>
            </a:r>
            <a:r>
              <a:rPr lang="it-IT" sz="2400">
                <a:latin typeface="Poppins"/>
                <a:ea typeface="+mn-lt"/>
                <a:cs typeface="Poppins"/>
              </a:rPr>
              <a:t>)</a:t>
            </a:r>
          </a:p>
          <a:p>
            <a:pPr lvl="1"/>
            <a:endParaRPr lang="it-IT" sz="2400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marL="457200" indent="-457200">
              <a:buFont typeface="Arial"/>
              <a:buChar char="•"/>
            </a:pPr>
            <a:r>
              <a:rPr lang="it-IT" sz="2400" b="1">
                <a:latin typeface="Poppins"/>
                <a:ea typeface="+mn-lt"/>
                <a:cs typeface="Poppins"/>
              </a:rPr>
              <a:t>Feature Fusion:</a:t>
            </a:r>
            <a:r>
              <a:rPr lang="it-IT" sz="2400">
                <a:latin typeface="Poppins"/>
                <a:ea typeface="+mn-lt"/>
                <a:cs typeface="Poppins"/>
              </a:rPr>
              <a:t> </a:t>
            </a:r>
          </a:p>
          <a:p>
            <a:pPr marL="800100" lvl="1" indent="-342900">
              <a:buFont typeface="Courier New"/>
              <a:buChar char="o"/>
            </a:pPr>
            <a:r>
              <a:rPr lang="it-IT" sz="2400">
                <a:latin typeface="Poppins"/>
                <a:ea typeface="+mn-lt"/>
                <a:cs typeface="Poppins"/>
              </a:rPr>
              <a:t>Feature </a:t>
            </a:r>
            <a:r>
              <a:rPr lang="it-IT" sz="2400" err="1">
                <a:latin typeface="Poppins"/>
                <a:ea typeface="+mn-lt"/>
                <a:cs typeface="Poppins"/>
              </a:rPr>
              <a:t>Pyramid</a:t>
            </a:r>
            <a:r>
              <a:rPr lang="it-IT" sz="2400">
                <a:latin typeface="Poppins"/>
                <a:ea typeface="+mn-lt"/>
                <a:cs typeface="Poppins"/>
              </a:rPr>
              <a:t> Network</a:t>
            </a:r>
            <a:r>
              <a:rPr lang="it-IT" sz="2400" b="1">
                <a:latin typeface="Poppins"/>
                <a:ea typeface="+mn-lt"/>
                <a:cs typeface="Poppins"/>
              </a:rPr>
              <a:t> (FPN)</a:t>
            </a:r>
            <a:endParaRPr lang="it-IT" sz="2400">
              <a:latin typeface="Poppins"/>
              <a:ea typeface="+mn-lt"/>
              <a:cs typeface="Poppins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>
                <a:latin typeface="Poppins"/>
                <a:ea typeface="+mn-lt"/>
                <a:cs typeface="Poppins"/>
              </a:rPr>
              <a:t>Combines features from layer3 and layer4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err="1">
                <a:latin typeface="Poppins"/>
                <a:ea typeface="+mn-lt"/>
                <a:cs typeface="Poppins"/>
              </a:rPr>
              <a:t>Uses</a:t>
            </a:r>
            <a:r>
              <a:rPr lang="it-IT" sz="2400">
                <a:latin typeface="Poppins"/>
                <a:ea typeface="+mn-lt"/>
                <a:cs typeface="Poppins"/>
              </a:rPr>
              <a:t> 1×1 </a:t>
            </a:r>
            <a:r>
              <a:rPr lang="it-IT" sz="2400" err="1">
                <a:latin typeface="Poppins"/>
                <a:ea typeface="+mn-lt"/>
                <a:cs typeface="Poppins"/>
              </a:rPr>
              <a:t>conv</a:t>
            </a:r>
            <a:r>
              <a:rPr lang="it-IT" sz="2400">
                <a:latin typeface="Poppins"/>
                <a:ea typeface="+mn-lt"/>
                <a:cs typeface="Poppins"/>
              </a:rPr>
              <a:t> + </a:t>
            </a:r>
            <a:r>
              <a:rPr lang="it-IT" sz="2400" err="1">
                <a:latin typeface="Poppins"/>
                <a:ea typeface="+mn-lt"/>
                <a:cs typeface="Poppins"/>
              </a:rPr>
              <a:t>upsampling</a:t>
            </a:r>
            <a:r>
              <a:rPr lang="it-IT" sz="2400">
                <a:latin typeface="Poppins"/>
                <a:ea typeface="+mn-lt"/>
                <a:cs typeface="Poppins"/>
              </a:rPr>
              <a:t> + </a:t>
            </a:r>
            <a:r>
              <a:rPr lang="it-IT" sz="2400" err="1">
                <a:latin typeface="Poppins"/>
                <a:ea typeface="+mn-lt"/>
                <a:cs typeface="Poppins"/>
              </a:rPr>
              <a:t>element</a:t>
            </a:r>
            <a:r>
              <a:rPr lang="it-IT" sz="2400">
                <a:latin typeface="Poppins"/>
                <a:ea typeface="+mn-lt"/>
                <a:cs typeface="Poppins"/>
              </a:rPr>
              <a:t>-wise </a:t>
            </a:r>
            <a:r>
              <a:rPr lang="it-IT" sz="2400" err="1">
                <a:latin typeface="Poppins"/>
                <a:ea typeface="+mn-lt"/>
                <a:cs typeface="Poppins"/>
              </a:rPr>
              <a:t>addition</a:t>
            </a:r>
            <a:endParaRPr lang="it-IT" sz="2400">
              <a:latin typeface="Poppins"/>
              <a:ea typeface="+mn-lt"/>
              <a:cs typeface="Poppins"/>
            </a:endParaRPr>
          </a:p>
          <a:p>
            <a:pPr marL="914400" lvl="1" indent="-457200">
              <a:buFont typeface="+mj-lt"/>
              <a:buAutoNum type="arabicPeriod"/>
            </a:pPr>
            <a:endParaRPr lang="it-IT" sz="2400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marL="457200" indent="-457200">
              <a:buFont typeface="Arial"/>
              <a:buChar char="•"/>
            </a:pPr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Head:</a:t>
            </a:r>
            <a:endParaRPr lang="it-IT" sz="2400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400">
                <a:latin typeface="Poppins"/>
                <a:ea typeface="+mn-lt"/>
                <a:cs typeface="Poppins"/>
              </a:rPr>
              <a:t>Global </a:t>
            </a:r>
            <a:r>
              <a:rPr lang="it-IT" sz="2400" err="1">
                <a:latin typeface="Poppins"/>
                <a:ea typeface="+mn-lt"/>
                <a:cs typeface="Poppins"/>
              </a:rPr>
              <a:t>Average</a:t>
            </a:r>
            <a:r>
              <a:rPr lang="it-IT" sz="2400">
                <a:latin typeface="Poppins"/>
                <a:ea typeface="+mn-lt"/>
                <a:cs typeface="Poppins"/>
              </a:rPr>
              <a:t> Pooling (</a:t>
            </a:r>
            <a:r>
              <a:rPr lang="it-IT" sz="2400" b="1">
                <a:latin typeface="Poppins"/>
                <a:ea typeface="+mn-lt"/>
                <a:cs typeface="Poppins"/>
              </a:rPr>
              <a:t>GAP</a:t>
            </a:r>
            <a:r>
              <a:rPr lang="it-IT" sz="2400">
                <a:latin typeface="Poppins"/>
                <a:ea typeface="+mn-lt"/>
                <a:cs typeface="Poppins"/>
              </a:rPr>
              <a:t>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400" b="1">
                <a:latin typeface="Poppins"/>
                <a:ea typeface="+mn-lt"/>
                <a:cs typeface="Poppins"/>
              </a:rPr>
              <a:t>MLP</a:t>
            </a:r>
            <a:r>
              <a:rPr lang="it-IT" sz="2400">
                <a:latin typeface="Poppins"/>
                <a:ea typeface="+mn-lt"/>
                <a:cs typeface="Poppins"/>
              </a:rPr>
              <a:t> with one </a:t>
            </a:r>
            <a:r>
              <a:rPr lang="it-IT" sz="2400" err="1">
                <a:latin typeface="Poppins"/>
                <a:ea typeface="+mn-lt"/>
                <a:cs typeface="Poppins"/>
              </a:rPr>
              <a:t>hidden</a:t>
            </a:r>
            <a:r>
              <a:rPr lang="it-IT" sz="2400">
                <a:latin typeface="Poppins"/>
                <a:ea typeface="+mn-lt"/>
                <a:cs typeface="Poppins"/>
              </a:rPr>
              <a:t> </a:t>
            </a:r>
            <a:r>
              <a:rPr lang="it-IT" sz="2400" err="1">
                <a:latin typeface="Poppins"/>
                <a:ea typeface="+mn-lt"/>
                <a:cs typeface="Poppins"/>
              </a:rPr>
              <a:t>layer</a:t>
            </a:r>
            <a:r>
              <a:rPr lang="it-IT" sz="2400">
                <a:latin typeface="Poppins"/>
                <a:ea typeface="+mn-lt"/>
                <a:cs typeface="Poppins"/>
              </a:rPr>
              <a:t> (</a:t>
            </a:r>
            <a:r>
              <a:rPr lang="it-IT" sz="2400" err="1">
                <a:latin typeface="Poppins"/>
                <a:ea typeface="+mn-lt"/>
                <a:cs typeface="Poppins"/>
              </a:rPr>
              <a:t>dropout+ReLU</a:t>
            </a:r>
            <a:r>
              <a:rPr lang="it-IT" sz="2400">
                <a:latin typeface="Poppins"/>
                <a:ea typeface="+mn-lt"/>
                <a:cs typeface="Poppins"/>
              </a:rPr>
              <a:t>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400" b="1" err="1">
                <a:latin typeface="Poppins"/>
                <a:ea typeface="+mn-lt"/>
                <a:cs typeface="Poppins"/>
              </a:rPr>
              <a:t>Sigmoid</a:t>
            </a:r>
            <a:r>
              <a:rPr lang="it-IT" sz="2400">
                <a:latin typeface="Poppins"/>
                <a:ea typeface="+mn-lt"/>
                <a:cs typeface="Poppins"/>
              </a:rPr>
              <a:t> </a:t>
            </a:r>
          </a:p>
          <a:p>
            <a:pPr algn="l"/>
            <a:endParaRPr lang="it-IT" sz="24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r>
              <a:rPr lang="it-IT" sz="2400" b="1">
                <a:latin typeface="Poppins"/>
                <a:ea typeface="Calibri"/>
                <a:cs typeface="Poppins"/>
              </a:rPr>
              <a:t>Output</a:t>
            </a:r>
            <a:r>
              <a:rPr lang="it-IT" sz="2400">
                <a:latin typeface="Poppins"/>
                <a:ea typeface="Calibri"/>
                <a:cs typeface="Poppins"/>
              </a:rPr>
              <a:t>: </a:t>
            </a:r>
            <a:r>
              <a:rPr lang="it-IT" sz="2400">
                <a:latin typeface="Poppins"/>
                <a:ea typeface="+mn-lt"/>
                <a:cs typeface="Poppins"/>
              </a:rPr>
              <a:t> (</a:t>
            </a:r>
            <a:r>
              <a:rPr lang="it-IT" sz="2400" err="1">
                <a:latin typeface="Poppins"/>
                <a:ea typeface="+mn-lt"/>
                <a:cs typeface="Poppins"/>
              </a:rPr>
              <a:t>cx,cy,w,h</a:t>
            </a:r>
            <a:r>
              <a:rPr lang="it-IT" sz="2400">
                <a:latin typeface="Poppins"/>
                <a:ea typeface="+mn-lt"/>
                <a:cs typeface="Poppins"/>
              </a:rPr>
              <a:t>)∈[0,1] </a:t>
            </a:r>
            <a:endParaRPr lang="it-IT" sz="2400">
              <a:latin typeface="Poppins"/>
              <a:ea typeface="Calibri"/>
              <a:cs typeface="Poppin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F552BD-425A-FDF9-7976-E26CC9988CA0}"/>
              </a:ext>
            </a:extLst>
          </p:cNvPr>
          <p:cNvSpPr txBox="1"/>
          <p:nvPr/>
        </p:nvSpPr>
        <p:spPr>
          <a:xfrm>
            <a:off x="11023356" y="2013683"/>
            <a:ext cx="2619374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100" b="1">
                <a:ea typeface="Calibri"/>
                <a:cs typeface="Calibri"/>
              </a:rPr>
              <a:t>(</a:t>
            </a:r>
            <a:r>
              <a:rPr lang="it-IT" sz="2100" b="1" err="1">
                <a:ea typeface="Calibri"/>
                <a:cs typeface="Calibri"/>
              </a:rPr>
              <a:t>cx,cy,w,h</a:t>
            </a:r>
            <a:r>
              <a:rPr lang="it-IT" sz="2100" b="1">
                <a:ea typeface="Calibri"/>
                <a:cs typeface="Calibri"/>
              </a:rPr>
              <a:t>)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F9EF88D-4709-C7CD-1DA2-3B2DDEB9ECEC}"/>
              </a:ext>
            </a:extLst>
          </p:cNvPr>
          <p:cNvCxnSpPr>
            <a:cxnSpLocks/>
          </p:cNvCxnSpPr>
          <p:nvPr/>
        </p:nvCxnSpPr>
        <p:spPr>
          <a:xfrm flipV="1">
            <a:off x="11775169" y="4920483"/>
            <a:ext cx="0" cy="216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A5465EC-D28B-C60A-96AD-72D47891C62D}"/>
              </a:ext>
            </a:extLst>
          </p:cNvPr>
          <p:cNvCxnSpPr>
            <a:cxnSpLocks/>
          </p:cNvCxnSpPr>
          <p:nvPr/>
        </p:nvCxnSpPr>
        <p:spPr>
          <a:xfrm flipV="1">
            <a:off x="11775169" y="4217099"/>
            <a:ext cx="0" cy="216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15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0">
            <a:extLst>
              <a:ext uri="{FF2B5EF4-FFF2-40B4-BE49-F238E27FC236}">
                <a16:creationId xmlns:a16="http://schemas.microsoft.com/office/drawing/2014/main" id="{22F60305-E796-4425-834D-AC0246958A6C}"/>
              </a:ext>
            </a:extLst>
          </p:cNvPr>
          <p:cNvGrpSpPr/>
          <p:nvPr/>
        </p:nvGrpSpPr>
        <p:grpSpPr>
          <a:xfrm>
            <a:off x="-7" y="-68509"/>
            <a:ext cx="18288000" cy="1831942"/>
            <a:chOff x="0" y="-19050"/>
            <a:chExt cx="4816593" cy="861236"/>
          </a:xfrm>
        </p:grpSpPr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0150F68F-1427-460C-9135-7AF3DFF33ECD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12">
              <a:extLst>
                <a:ext uri="{FF2B5EF4-FFF2-40B4-BE49-F238E27FC236}">
                  <a16:creationId xmlns:a16="http://schemas.microsoft.com/office/drawing/2014/main" id="{A8EFC5E1-9703-4C65-8168-2F381AFD140D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cs typeface="Poppins Semi-Bold"/>
                <a:sym typeface="Poppins Semi-Bold"/>
              </a:rPr>
              <a:t>Baseline: Recognition</a:t>
            </a:r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F1081B31-9C06-4415-8F22-90B5A9CAD3F6}"/>
              </a:ext>
            </a:extLst>
          </p:cNvPr>
          <p:cNvSpPr/>
          <p:nvPr/>
        </p:nvSpPr>
        <p:spPr>
          <a:xfrm>
            <a:off x="11004019" y="2302029"/>
            <a:ext cx="3048000" cy="62279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120ACF6-4BA2-464C-B9FF-9D82B57E620E}"/>
              </a:ext>
            </a:extLst>
          </p:cNvPr>
          <p:cNvSpPr/>
          <p:nvPr/>
        </p:nvSpPr>
        <p:spPr>
          <a:xfrm>
            <a:off x="11596117" y="7686726"/>
            <a:ext cx="1875216" cy="48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CNN BLOCK1</a:t>
            </a:r>
          </a:p>
          <a:p>
            <a:pPr algn="ctr"/>
            <a:r>
              <a:rPr lang="it-IT" sz="1600">
                <a:solidFill>
                  <a:schemeClr val="tx1"/>
                </a:solidFill>
              </a:rPr>
              <a:t>(d=64)</a:t>
            </a:r>
          </a:p>
        </p:txBody>
      </p: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0C55C8E0-FA0D-41A1-BCE1-0A20FAD304B3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12533726" y="8172725"/>
            <a:ext cx="1332" cy="780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F458034-9095-4E50-A598-52765B79B694}"/>
              </a:ext>
            </a:extLst>
          </p:cNvPr>
          <p:cNvSpPr/>
          <p:nvPr/>
        </p:nvSpPr>
        <p:spPr>
          <a:xfrm>
            <a:off x="11596117" y="3230669"/>
            <a:ext cx="1875216" cy="85050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Bidirectional</a:t>
            </a:r>
            <a:r>
              <a:rPr lang="it-IT" sz="16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it-IT" sz="160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1AB9ECF-8026-4D02-89B8-C82A56DF5768}"/>
              </a:ext>
            </a:extLst>
          </p:cNvPr>
          <p:cNvSpPr/>
          <p:nvPr/>
        </p:nvSpPr>
        <p:spPr>
          <a:xfrm>
            <a:off x="11596117" y="7048849"/>
            <a:ext cx="1875216" cy="4252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Max Pooling 2x2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F69550AB-CB52-4A41-B5F7-2853487C0AB4}"/>
              </a:ext>
            </a:extLst>
          </p:cNvPr>
          <p:cNvSpPr/>
          <p:nvPr/>
        </p:nvSpPr>
        <p:spPr>
          <a:xfrm>
            <a:off x="11596117" y="6347145"/>
            <a:ext cx="1875216" cy="48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CNN BLOCK2 (d=128)</a:t>
            </a:r>
          </a:p>
        </p:txBody>
      </p: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0CCD9161-D9F0-445A-A102-F96D06535979}"/>
              </a:ext>
            </a:extLst>
          </p:cNvPr>
          <p:cNvCxnSpPr>
            <a:cxnSpLocks/>
            <a:stCxn id="29" idx="0"/>
            <a:endCxn id="33" idx="2"/>
          </p:cNvCxnSpPr>
          <p:nvPr/>
        </p:nvCxnSpPr>
        <p:spPr>
          <a:xfrm flipV="1">
            <a:off x="12533726" y="7474100"/>
            <a:ext cx="0" cy="212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B2715D40-D625-4393-85C3-778453007957}"/>
              </a:ext>
            </a:extLst>
          </p:cNvPr>
          <p:cNvCxnSpPr>
            <a:cxnSpLocks/>
            <a:stCxn id="33" idx="0"/>
            <a:endCxn id="34" idx="2"/>
          </p:cNvCxnSpPr>
          <p:nvPr/>
        </p:nvCxnSpPr>
        <p:spPr>
          <a:xfrm flipV="1">
            <a:off x="12533726" y="6833145"/>
            <a:ext cx="0" cy="2157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E33B90DB-D8F8-405B-9E8F-653F97AEA4FE}"/>
              </a:ext>
            </a:extLst>
          </p:cNvPr>
          <p:cNvSpPr/>
          <p:nvPr/>
        </p:nvSpPr>
        <p:spPr>
          <a:xfrm>
            <a:off x="11596117" y="5703198"/>
            <a:ext cx="1875216" cy="4252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Max Pooling 2x2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F2013C67-82D6-4010-B490-FED5355AD31A}"/>
              </a:ext>
            </a:extLst>
          </p:cNvPr>
          <p:cNvSpPr/>
          <p:nvPr/>
        </p:nvSpPr>
        <p:spPr>
          <a:xfrm>
            <a:off x="11596117" y="5002577"/>
            <a:ext cx="1875216" cy="48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CNN BLOCK3 (d=256)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5F5EF7CF-DFFB-4860-8556-D19ED080BAAE}"/>
              </a:ext>
            </a:extLst>
          </p:cNvPr>
          <p:cNvSpPr/>
          <p:nvPr/>
        </p:nvSpPr>
        <p:spPr>
          <a:xfrm>
            <a:off x="11596117" y="4297880"/>
            <a:ext cx="1875216" cy="48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CNN BLOCK4 (d=256)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0946E82-029A-4756-AE09-777D2A6FB06D}"/>
              </a:ext>
            </a:extLst>
          </p:cNvPr>
          <p:cNvCxnSpPr>
            <a:cxnSpLocks/>
            <a:stCxn id="34" idx="0"/>
            <a:endCxn id="52" idx="2"/>
          </p:cNvCxnSpPr>
          <p:nvPr/>
        </p:nvCxnSpPr>
        <p:spPr>
          <a:xfrm flipV="1">
            <a:off x="12533726" y="6128448"/>
            <a:ext cx="0" cy="2186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30B12823-7748-4287-994A-CC89430DF261}"/>
              </a:ext>
            </a:extLst>
          </p:cNvPr>
          <p:cNvCxnSpPr>
            <a:cxnSpLocks/>
            <a:stCxn id="52" idx="0"/>
            <a:endCxn id="53" idx="2"/>
          </p:cNvCxnSpPr>
          <p:nvPr/>
        </p:nvCxnSpPr>
        <p:spPr>
          <a:xfrm flipV="1">
            <a:off x="12533726" y="5488577"/>
            <a:ext cx="0" cy="214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607F6CE0-FBD9-4F58-820F-5F09AA9B2DE4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V="1">
            <a:off x="12533726" y="4783880"/>
            <a:ext cx="0" cy="2186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C76CF903-EBAC-431D-9CA6-13DAB94DE110}"/>
              </a:ext>
            </a:extLst>
          </p:cNvPr>
          <p:cNvCxnSpPr>
            <a:cxnSpLocks/>
            <a:stCxn id="54" idx="0"/>
            <a:endCxn id="30" idx="2"/>
          </p:cNvCxnSpPr>
          <p:nvPr/>
        </p:nvCxnSpPr>
        <p:spPr>
          <a:xfrm flipV="1">
            <a:off x="12533726" y="4081170"/>
            <a:ext cx="0" cy="216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F498DBF1-F412-4C84-9DFE-9663B6C7EC0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2533725" y="2950305"/>
            <a:ext cx="0" cy="2803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ttangolo 77">
            <a:extLst>
              <a:ext uri="{FF2B5EF4-FFF2-40B4-BE49-F238E27FC236}">
                <a16:creationId xmlns:a16="http://schemas.microsoft.com/office/drawing/2014/main" id="{2D3337AB-736B-4AAC-9779-D4EF2D6324E6}"/>
              </a:ext>
            </a:extLst>
          </p:cNvPr>
          <p:cNvSpPr/>
          <p:nvPr/>
        </p:nvSpPr>
        <p:spPr>
          <a:xfrm>
            <a:off x="15454812" y="6199489"/>
            <a:ext cx="2580314" cy="2601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EBA05E50-2EA2-4F06-ABD4-98B201A81D35}"/>
              </a:ext>
            </a:extLst>
          </p:cNvPr>
          <p:cNvSpPr/>
          <p:nvPr/>
        </p:nvSpPr>
        <p:spPr>
          <a:xfrm>
            <a:off x="15949214" y="7685375"/>
            <a:ext cx="1587482" cy="6724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Conv2D 3x3</a:t>
            </a:r>
          </a:p>
          <a:p>
            <a:pPr algn="ctr"/>
            <a:r>
              <a:rPr lang="it-IT" sz="1600" err="1">
                <a:solidFill>
                  <a:schemeClr val="tx1"/>
                </a:solidFill>
              </a:rPr>
              <a:t>padding</a:t>
            </a:r>
            <a:r>
              <a:rPr lang="it-IT" sz="1600">
                <a:solidFill>
                  <a:schemeClr val="tx1"/>
                </a:solidFill>
              </a:rPr>
              <a:t>=1</a:t>
            </a:r>
          </a:p>
        </p:txBody>
      </p: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FD1A2DC1-AC71-4A7D-9DFF-F5541DD50A47}"/>
              </a:ext>
            </a:extLst>
          </p:cNvPr>
          <p:cNvCxnSpPr>
            <a:cxnSpLocks/>
            <a:stCxn id="78" idx="2"/>
            <a:endCxn id="79" idx="2"/>
          </p:cNvCxnSpPr>
          <p:nvPr/>
        </p:nvCxnSpPr>
        <p:spPr>
          <a:xfrm flipH="1" flipV="1">
            <a:off x="16742955" y="8357817"/>
            <a:ext cx="2014" cy="443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80">
            <a:extLst>
              <a:ext uri="{FF2B5EF4-FFF2-40B4-BE49-F238E27FC236}">
                <a16:creationId xmlns:a16="http://schemas.microsoft.com/office/drawing/2014/main" id="{1385F262-A569-49F6-AF8D-2E48CF86EEBD}"/>
              </a:ext>
            </a:extLst>
          </p:cNvPr>
          <p:cNvCxnSpPr>
            <a:cxnSpLocks/>
            <a:stCxn id="86" idx="0"/>
            <a:endCxn id="78" idx="0"/>
          </p:cNvCxnSpPr>
          <p:nvPr/>
        </p:nvCxnSpPr>
        <p:spPr>
          <a:xfrm flipV="1">
            <a:off x="16742955" y="6199489"/>
            <a:ext cx="2014" cy="282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3D4D12D3-278D-4A68-A1CC-AE98F2B39C9D}"/>
              </a:ext>
            </a:extLst>
          </p:cNvPr>
          <p:cNvSpPr txBox="1"/>
          <p:nvPr/>
        </p:nvSpPr>
        <p:spPr>
          <a:xfrm>
            <a:off x="15027828" y="5819442"/>
            <a:ext cx="1717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/>
              <a:t>CNN BLOCK</a:t>
            </a:r>
          </a:p>
        </p:txBody>
      </p:sp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DDA03D63-05CA-4366-91CB-0FFA95DA51D4}"/>
              </a:ext>
            </a:extLst>
          </p:cNvPr>
          <p:cNvCxnSpPr>
            <a:cxnSpLocks/>
            <a:stCxn id="79" idx="0"/>
            <a:endCxn id="85" idx="2"/>
          </p:cNvCxnSpPr>
          <p:nvPr/>
        </p:nvCxnSpPr>
        <p:spPr>
          <a:xfrm flipV="1">
            <a:off x="16742955" y="7452766"/>
            <a:ext cx="0" cy="23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ttangolo con angoli arrotondati 84">
            <a:extLst>
              <a:ext uri="{FF2B5EF4-FFF2-40B4-BE49-F238E27FC236}">
                <a16:creationId xmlns:a16="http://schemas.microsoft.com/office/drawing/2014/main" id="{3D299FA0-F933-49F8-A5BA-3B78EC945718}"/>
              </a:ext>
            </a:extLst>
          </p:cNvPr>
          <p:cNvSpPr/>
          <p:nvPr/>
        </p:nvSpPr>
        <p:spPr>
          <a:xfrm>
            <a:off x="15949214" y="7092766"/>
            <a:ext cx="1587482" cy="36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BatchNorm</a:t>
            </a:r>
            <a:r>
              <a:rPr lang="it-IT" sz="16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6" name="Rettangolo con angoli arrotondati 85">
            <a:extLst>
              <a:ext uri="{FF2B5EF4-FFF2-40B4-BE49-F238E27FC236}">
                <a16:creationId xmlns:a16="http://schemas.microsoft.com/office/drawing/2014/main" id="{B419168B-DF15-4FF5-A031-EFE9CDF82794}"/>
              </a:ext>
            </a:extLst>
          </p:cNvPr>
          <p:cNvSpPr/>
          <p:nvPr/>
        </p:nvSpPr>
        <p:spPr>
          <a:xfrm>
            <a:off x="15949214" y="6481799"/>
            <a:ext cx="1587482" cy="360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err="1">
                <a:solidFill>
                  <a:schemeClr val="tx1"/>
                </a:solidFill>
              </a:rPr>
              <a:t>ReLU</a:t>
            </a:r>
            <a:endParaRPr lang="it-IT" sz="1600">
              <a:solidFill>
                <a:schemeClr val="tx1"/>
              </a:solidFill>
            </a:endParaRPr>
          </a:p>
        </p:txBody>
      </p: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F09EE67A-4BBB-4CF4-8F69-F8FC271530FB}"/>
              </a:ext>
            </a:extLst>
          </p:cNvPr>
          <p:cNvCxnSpPr>
            <a:cxnSpLocks/>
            <a:stCxn id="85" idx="0"/>
            <a:endCxn id="86" idx="2"/>
          </p:cNvCxnSpPr>
          <p:nvPr/>
        </p:nvCxnSpPr>
        <p:spPr>
          <a:xfrm flipV="1">
            <a:off x="16742955" y="6841799"/>
            <a:ext cx="0" cy="250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5E5C2141-C2EA-453C-B9C0-1C28BBCB8E6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3471333" y="6199491"/>
            <a:ext cx="1979451" cy="17302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diritto 91">
            <a:extLst>
              <a:ext uri="{FF2B5EF4-FFF2-40B4-BE49-F238E27FC236}">
                <a16:creationId xmlns:a16="http://schemas.microsoft.com/office/drawing/2014/main" id="{E523C48D-2992-488D-9208-CD0F076ECF12}"/>
              </a:ext>
            </a:extLst>
          </p:cNvPr>
          <p:cNvCxnSpPr>
            <a:cxnSpLocks/>
          </p:cNvCxnSpPr>
          <p:nvPr/>
        </p:nvCxnSpPr>
        <p:spPr>
          <a:xfrm>
            <a:off x="13471333" y="7899352"/>
            <a:ext cx="1979451" cy="9017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AF2754-EDAA-2E0E-86E5-F545E8B96128}"/>
              </a:ext>
            </a:extLst>
          </p:cNvPr>
          <p:cNvSpPr txBox="1"/>
          <p:nvPr/>
        </p:nvSpPr>
        <p:spPr>
          <a:xfrm>
            <a:off x="2060056" y="1974605"/>
            <a:ext cx="8763620" cy="7171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latin typeface="Poppins" panose="020B0604020202020204" charset="0"/>
                <a:ea typeface="Calibri"/>
                <a:cs typeface="Poppins" panose="020B0604020202020204" charset="0"/>
              </a:rPr>
              <a:t>Input: </a:t>
            </a:r>
            <a:r>
              <a:rPr lang="it-IT" sz="2400">
                <a:latin typeface="Poppins" panose="020B0604020202020204" charset="0"/>
                <a:ea typeface="Calibri"/>
                <a:cs typeface="Poppins" panose="020B0604020202020204" charset="0"/>
              </a:rPr>
              <a:t>image [3, 48, 144]</a:t>
            </a:r>
          </a:p>
          <a:p>
            <a:endParaRPr lang="it-IT" sz="24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r>
              <a:rPr lang="it-IT" sz="2400" b="1">
                <a:latin typeface="Poppins" panose="020B0604020202020204" charset="0"/>
                <a:ea typeface="Calibri"/>
                <a:cs typeface="Poppins" panose="020B0604020202020204" charset="0"/>
              </a:rPr>
              <a:t>1.   Feature </a:t>
            </a:r>
            <a:r>
              <a:rPr lang="it-IT" sz="2400" b="1" err="1">
                <a:latin typeface="Poppins" panose="020B0604020202020204" charset="0"/>
                <a:ea typeface="Calibri"/>
                <a:cs typeface="Poppins" panose="020B0604020202020204" charset="0"/>
              </a:rPr>
              <a:t>extractor</a:t>
            </a:r>
            <a:r>
              <a:rPr lang="it-IT" sz="2400" b="1">
                <a:latin typeface="Poppins" panose="020B0604020202020204" charset="0"/>
                <a:ea typeface="Calibri"/>
                <a:cs typeface="Poppins" panose="020B060402020202020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1" err="1">
                <a:latin typeface="Poppins" panose="020B0604020202020204" charset="0"/>
                <a:ea typeface="+mn-lt"/>
                <a:cs typeface="Poppins" panose="020B0604020202020204" charset="0"/>
              </a:rPr>
              <a:t>Convolutional</a:t>
            </a:r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400" b="1" err="1">
                <a:latin typeface="Poppins" panose="020B0604020202020204" charset="0"/>
                <a:ea typeface="+mn-lt"/>
                <a:cs typeface="Poppins" panose="020B0604020202020204" charset="0"/>
              </a:rPr>
              <a:t>backbone</a:t>
            </a:r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to </a:t>
            </a:r>
            <a:r>
              <a:rPr lang="it-IT" sz="2400" err="1">
                <a:latin typeface="Poppins" panose="020B0604020202020204" charset="0"/>
                <a:ea typeface="+mn-lt"/>
                <a:cs typeface="Poppins" panose="020B0604020202020204" charset="0"/>
              </a:rPr>
              <a:t>extract</a:t>
            </a: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400" err="1">
                <a:latin typeface="Poppins" panose="020B0604020202020204" charset="0"/>
                <a:ea typeface="+mn-lt"/>
                <a:cs typeface="Poppins" panose="020B0604020202020204" charset="0"/>
              </a:rPr>
              <a:t>spatial</a:t>
            </a: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 features: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it-IT" sz="2000">
                <a:latin typeface="Poppins" panose="020B0604020202020204" charset="0"/>
                <a:ea typeface="+mn-lt"/>
                <a:cs typeface="Poppins" panose="020B0604020202020204" charset="0"/>
              </a:rPr>
              <a:t>with </a:t>
            </a:r>
            <a:r>
              <a:rPr lang="it-IT" sz="2000" b="1" err="1">
                <a:latin typeface="Poppins" panose="020B0604020202020204" charset="0"/>
                <a:ea typeface="+mn-lt"/>
                <a:cs typeface="Poppins" panose="020B0604020202020204" charset="0"/>
              </a:rPr>
              <a:t>increasing</a:t>
            </a:r>
            <a:r>
              <a:rPr lang="it-IT" sz="2000" b="1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000" b="1" err="1">
                <a:latin typeface="Poppins" panose="020B0604020202020204" charset="0"/>
                <a:ea typeface="+mn-lt"/>
                <a:cs typeface="Poppins" panose="020B0604020202020204" charset="0"/>
              </a:rPr>
              <a:t>channel</a:t>
            </a:r>
            <a:r>
              <a:rPr lang="it-IT" sz="2000" b="1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000" err="1">
                <a:latin typeface="Poppins" panose="020B0604020202020204" charset="0"/>
                <a:ea typeface="+mn-lt"/>
                <a:cs typeface="Poppins" panose="020B0604020202020204" charset="0"/>
              </a:rPr>
              <a:t>dimensions</a:t>
            </a:r>
            <a:endParaRPr lang="it-IT" sz="2000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it-IT" sz="2000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2.   </a:t>
            </a:r>
            <a:r>
              <a:rPr lang="it-IT" sz="2400" b="1" err="1">
                <a:latin typeface="Poppins" panose="020B0604020202020204" charset="0"/>
                <a:ea typeface="+mn-lt"/>
                <a:cs typeface="Poppins" panose="020B0604020202020204" charset="0"/>
              </a:rPr>
              <a:t>Sequence</a:t>
            </a:r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400" b="1" err="1">
                <a:latin typeface="Poppins" panose="020B0604020202020204" charset="0"/>
                <a:ea typeface="+mn-lt"/>
                <a:cs typeface="Poppins" panose="020B0604020202020204" charset="0"/>
              </a:rPr>
              <a:t>Modeling</a:t>
            </a:r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2-layer </a:t>
            </a:r>
            <a:r>
              <a:rPr lang="it-IT" sz="2400" b="1" err="1">
                <a:latin typeface="Poppins" panose="020B0604020202020204" charset="0"/>
                <a:ea typeface="+mn-lt"/>
                <a:cs typeface="Poppins" panose="020B0604020202020204" charset="0"/>
              </a:rPr>
              <a:t>Bidirectional</a:t>
            </a: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LSTM</a:t>
            </a:r>
          </a:p>
          <a:p>
            <a:pPr lvl="1"/>
            <a:endParaRPr lang="it-IT" sz="24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it-IT" sz="2000" kern="1600">
                <a:latin typeface="Poppins" panose="020B0604020202020204" charset="0"/>
                <a:ea typeface="+mn-lt"/>
                <a:cs typeface="Poppins" panose="020B0604020202020204" charset="0"/>
              </a:rPr>
              <a:t>Input </a:t>
            </a:r>
            <a:r>
              <a:rPr lang="it-IT" sz="2000" kern="1600" err="1">
                <a:latin typeface="Poppins" panose="020B0604020202020204" charset="0"/>
                <a:ea typeface="+mn-lt"/>
                <a:cs typeface="Poppins" panose="020B0604020202020204" charset="0"/>
              </a:rPr>
              <a:t>sequence</a:t>
            </a:r>
            <a:r>
              <a:rPr lang="it-IT" sz="2000" kern="16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000" kern="1600" err="1">
                <a:latin typeface="Poppins" panose="020B0604020202020204" charset="0"/>
                <a:ea typeface="+mn-lt"/>
                <a:cs typeface="Poppins" panose="020B0604020202020204" charset="0"/>
              </a:rPr>
              <a:t>length</a:t>
            </a:r>
            <a:r>
              <a:rPr lang="it-IT" sz="2000" kern="1600">
                <a:latin typeface="Poppins" panose="020B0604020202020204" charset="0"/>
                <a:ea typeface="+mn-lt"/>
                <a:cs typeface="Poppins" panose="020B0604020202020204" charset="0"/>
              </a:rPr>
              <a:t>: 36 (from image </a:t>
            </a:r>
            <a:r>
              <a:rPr lang="it-IT" sz="2000" kern="1600" err="1">
                <a:latin typeface="Poppins" panose="020B0604020202020204" charset="0"/>
                <a:ea typeface="+mn-lt"/>
                <a:cs typeface="Poppins" panose="020B0604020202020204" charset="0"/>
              </a:rPr>
              <a:t>width</a:t>
            </a:r>
            <a:r>
              <a:rPr lang="it-IT" sz="2000" kern="1600">
                <a:latin typeface="Poppins" panose="020B0604020202020204" charset="0"/>
                <a:ea typeface="+mn-lt"/>
                <a:cs typeface="Poppins" panose="020B0604020202020204" charset="0"/>
              </a:rPr>
              <a:t>)</a:t>
            </a:r>
            <a:endParaRPr lang="it-IT" sz="2000" kern="16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it-IT" sz="2000" kern="1600">
                <a:latin typeface="Poppins" panose="020B0604020202020204" charset="0"/>
                <a:ea typeface="+mn-lt"/>
                <a:cs typeface="Poppins" panose="020B0604020202020204" charset="0"/>
              </a:rPr>
              <a:t>Feature </a:t>
            </a:r>
            <a:r>
              <a:rPr lang="it-IT" sz="2000" kern="1600" err="1">
                <a:latin typeface="Poppins" panose="020B0604020202020204" charset="0"/>
                <a:ea typeface="+mn-lt"/>
                <a:cs typeface="Poppins" panose="020B0604020202020204" charset="0"/>
              </a:rPr>
              <a:t>vector</a:t>
            </a:r>
            <a:r>
              <a:rPr lang="it-IT" sz="2000" kern="1600">
                <a:latin typeface="Poppins" panose="020B0604020202020204" charset="0"/>
                <a:ea typeface="+mn-lt"/>
                <a:cs typeface="Poppins" panose="020B0604020202020204" charset="0"/>
              </a:rPr>
              <a:t> per step: 256 × 12 = 3072</a:t>
            </a:r>
          </a:p>
          <a:p>
            <a:pPr lvl="2"/>
            <a:endParaRPr lang="it-IT" sz="20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Output: </a:t>
            </a:r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7×1024</a:t>
            </a: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 (per image)</a:t>
            </a:r>
          </a:p>
          <a:p>
            <a:endParaRPr lang="it-IT" sz="24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3.   Head:</a:t>
            </a:r>
            <a:endParaRPr lang="it-IT" sz="24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Linear </a:t>
            </a:r>
            <a:r>
              <a:rPr lang="it-IT" sz="2400" err="1">
                <a:latin typeface="Poppins" panose="020B0604020202020204" charset="0"/>
                <a:ea typeface="+mn-lt"/>
                <a:cs typeface="Poppins" panose="020B0604020202020204" charset="0"/>
              </a:rPr>
              <a:t>projection</a:t>
            </a: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 of 1024 → 68 class </a:t>
            </a:r>
            <a:r>
              <a:rPr lang="it-IT" sz="2400" err="1">
                <a:latin typeface="Poppins" panose="020B0604020202020204" charset="0"/>
                <a:ea typeface="+mn-lt"/>
                <a:cs typeface="Poppins" panose="020B0604020202020204" charset="0"/>
              </a:rPr>
              <a:t>logits</a:t>
            </a:r>
            <a:endParaRPr lang="it-IT" sz="2400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marL="285750" indent="-285750">
              <a:buFont typeface="Arial"/>
              <a:buChar char="•"/>
            </a:pPr>
            <a:endParaRPr lang="it-IT" sz="24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r>
              <a:rPr lang="it-IT" sz="2400" b="1">
                <a:latin typeface="Poppins" panose="020B0604020202020204" charset="0"/>
                <a:ea typeface="+mn-lt"/>
                <a:cs typeface="Poppins" panose="020B0604020202020204" charset="0"/>
              </a:rPr>
              <a:t>Output</a:t>
            </a:r>
            <a:r>
              <a:rPr lang="it-IT" sz="2400">
                <a:latin typeface="Poppins" panose="020B0604020202020204" charset="0"/>
                <a:ea typeface="+mn-lt"/>
                <a:cs typeface="Poppins" panose="020B0604020202020204" charset="0"/>
              </a:rPr>
              <a:t>: [7, 68]</a:t>
            </a:r>
            <a:endParaRPr lang="it-IT" sz="24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endParaRPr lang="it-IT" sz="2400">
              <a:ea typeface="+mn-lt"/>
              <a:cs typeface="+mn-lt"/>
            </a:endParaRP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99256986-ED2E-4A71-8EED-F0B948C16E4A}"/>
              </a:ext>
            </a:extLst>
          </p:cNvPr>
          <p:cNvSpPr/>
          <p:nvPr/>
        </p:nvSpPr>
        <p:spPr>
          <a:xfrm>
            <a:off x="11596100" y="2580447"/>
            <a:ext cx="1875216" cy="3600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chemeClr val="tx1"/>
                </a:solidFill>
              </a:rPr>
              <a:t>FFN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E9DB1A83-BE64-4842-A7E0-388C0263ED60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12533708" y="1923217"/>
            <a:ext cx="0" cy="657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5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-72756"/>
            <a:ext cx="18288000" cy="1831942"/>
            <a:chOff x="0" y="-19050"/>
            <a:chExt cx="4816593" cy="8612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Training Phase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1054" y="2374760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23">
                <a:extLst>
                  <a:ext uri="{FF2B5EF4-FFF2-40B4-BE49-F238E27FC236}">
                    <a16:creationId xmlns:a16="http://schemas.microsoft.com/office/drawing/2014/main" id="{ADC224A4-5EE1-4466-8D57-E4F8482CC5AF}"/>
                  </a:ext>
                </a:extLst>
              </p:cNvPr>
              <p:cNvSpPr txBox="1"/>
              <p:nvPr/>
            </p:nvSpPr>
            <p:spPr>
              <a:xfrm>
                <a:off x="2385391" y="2886099"/>
                <a:ext cx="6632056" cy="64171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/>
                <a:r>
                  <a:rPr lang="en-US" sz="32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YOLOv5</a:t>
                </a:r>
                <a:endPara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Training samples: 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40k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Epoch: 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10+40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Learning rate: 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variable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Criterion: 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BB Loss + OBJ Loss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Optimizer: </a:t>
                </a:r>
                <a:r>
                  <a:rPr lang="en-US" sz="2800" err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AdamW</a:t>
                </a:r>
                <a:endPara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endPara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/>
                <a:r>
                  <a:rPr lang="en-US" sz="32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PDLPR</a:t>
                </a:r>
                <a:endPara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Training samples: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49k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Epoch: 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105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Learning rate: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10</m:t>
                        </m:r>
                      </m:e>
                      <m:sup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−4</m:t>
                        </m:r>
                      </m:sup>
                    </m:sSup>
                  </m:oMath>
                </a14:m>
                <a:endPara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Criterion: 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CTC Loss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Optimizer: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Adam</a:t>
                </a:r>
                <a:endPara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4892"/>
                  </a:lnSpc>
                </a:pPr>
                <a:endParaRPr lang="en-US" sz="444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>
          <p:sp>
            <p:nvSpPr>
              <p:cNvPr id="19" name="TextBox 23">
                <a:extLst>
                  <a:ext uri="{FF2B5EF4-FFF2-40B4-BE49-F238E27FC236}">
                    <a16:creationId xmlns:a16="http://schemas.microsoft.com/office/drawing/2014/main" id="{ADC224A4-5EE1-4466-8D57-E4F8482CC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391" y="2886099"/>
                <a:ext cx="6632056" cy="6417141"/>
              </a:xfrm>
              <a:prstGeom prst="rect">
                <a:avLst/>
              </a:prstGeom>
              <a:blipFill>
                <a:blip r:embed="rId4"/>
                <a:stretch>
                  <a:fillRect l="-3676" t="-19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23">
                <a:extLst>
                  <a:ext uri="{FF2B5EF4-FFF2-40B4-BE49-F238E27FC236}">
                    <a16:creationId xmlns:a16="http://schemas.microsoft.com/office/drawing/2014/main" id="{075D3281-C7FC-480D-A583-B5F3B5DA6548}"/>
                  </a:ext>
                </a:extLst>
              </p:cNvPr>
              <p:cNvSpPr txBox="1"/>
              <p:nvPr/>
            </p:nvSpPr>
            <p:spPr>
              <a:xfrm>
                <a:off x="9912627" y="2942195"/>
                <a:ext cx="7182678" cy="64171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/>
                <a:r>
                  <a:rPr lang="en-US" sz="3200" b="1" err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ResNET</a:t>
                </a:r>
                <a:endPara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Training samples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: 49k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Epoch: 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20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Learning rate: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pPr>
                      <m:e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10</m:t>
                        </m:r>
                      </m:e>
                      <m:sup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0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(with scheduler)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Criterion:  </a:t>
                </a:r>
                <a:r>
                  <a:rPr lang="en-US" sz="2800" err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CIoU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Loss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Optimizer: </a:t>
                </a:r>
                <a:r>
                  <a:rPr lang="en-US" sz="2800" err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AdamW</a:t>
                </a:r>
                <a:endPara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endPara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/>
                <a:r>
                  <a:rPr lang="en-US" sz="32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CNN+LSTM</a:t>
                </a:r>
                <a:endPara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Training samples: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49k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Epoch: 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50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Learning rate: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10</m:t>
                        </m:r>
                      </m:e>
                      <m:sup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−3</m:t>
                        </m:r>
                      </m:sup>
                    </m:sSup>
                  </m:oMath>
                </a14:m>
                <a:endPara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Criterion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: CE Loss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2800" b="1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Optimizer</a:t>
                </a:r>
                <a:r>
                  <a:rPr lang="en-US" sz="2800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: Adam</a:t>
                </a:r>
                <a:endParaRPr lang="en-US"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4892"/>
                  </a:lnSpc>
                </a:pPr>
                <a:endParaRPr lang="en-US" sz="444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>
          <p:sp>
            <p:nvSpPr>
              <p:cNvPr id="18" name="TextBox 23">
                <a:extLst>
                  <a:ext uri="{FF2B5EF4-FFF2-40B4-BE49-F238E27FC236}">
                    <a16:creationId xmlns:a16="http://schemas.microsoft.com/office/drawing/2014/main" id="{075D3281-C7FC-480D-A583-B5F3B5DA6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27" y="2942195"/>
                <a:ext cx="7182678" cy="6417141"/>
              </a:xfrm>
              <a:prstGeom prst="rect">
                <a:avLst/>
              </a:prstGeom>
              <a:blipFill>
                <a:blip r:embed="rId5"/>
                <a:stretch>
                  <a:fillRect l="-3396" t="-2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1BFC3D8-A1EE-4BA8-8746-E8D546A26467}"/>
              </a:ext>
            </a:extLst>
          </p:cNvPr>
          <p:cNvCxnSpPr/>
          <p:nvPr/>
        </p:nvCxnSpPr>
        <p:spPr>
          <a:xfrm>
            <a:off x="9144000" y="2160104"/>
            <a:ext cx="0" cy="6453809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3">
            <a:extLst>
              <a:ext uri="{FF2B5EF4-FFF2-40B4-BE49-F238E27FC236}">
                <a16:creationId xmlns:a16="http://schemas.microsoft.com/office/drawing/2014/main" id="{E8415D88-3F59-4278-AE25-28F8B8CD0D9F}"/>
              </a:ext>
            </a:extLst>
          </p:cNvPr>
          <p:cNvSpPr txBox="1"/>
          <p:nvPr/>
        </p:nvSpPr>
        <p:spPr>
          <a:xfrm>
            <a:off x="3899671" y="2030292"/>
            <a:ext cx="5389288" cy="1123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YOLOv5 + PDLPR</a:t>
            </a: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44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F64FE55-F58B-47C6-AD7A-AF2905531006}"/>
              </a:ext>
            </a:extLst>
          </p:cNvPr>
          <p:cNvSpPr txBox="1"/>
          <p:nvPr/>
        </p:nvSpPr>
        <p:spPr>
          <a:xfrm>
            <a:off x="11263841" y="2027987"/>
            <a:ext cx="5389288" cy="1123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Baseline</a:t>
            </a:r>
            <a:endParaRPr lang="en-US" sz="3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44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63680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9935E-950A-2B97-0762-6806DCCA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7EAB71-9ECF-A8BD-D6A7-DF587DDCE8DC}"/>
              </a:ext>
            </a:extLst>
          </p:cNvPr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1250B5AA-B2B0-2C00-C41D-71581A7D3C28}"/>
                </a:ext>
              </a:extLst>
            </p:cNvPr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FE93BD77-5C41-CA9D-7697-F0710D4D16F0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268BB4CF-E064-EDC3-753D-5DED001270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77614E4-BF29-C097-92FB-001EC2797306}"/>
                </a:ext>
              </a:extLst>
            </p:cNvPr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92B2F4D-0184-FC44-9374-770ED17D1FC7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D87F105-BB9D-C564-B0BA-BBC8D2006F0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19F084A-A731-06C6-5604-0043550837BF}"/>
              </a:ext>
            </a:extLst>
          </p:cNvPr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970F080-12D1-FA34-A155-CF445178EF07}"/>
              </a:ext>
            </a:extLst>
          </p:cNvPr>
          <p:cNvGrpSpPr/>
          <p:nvPr/>
        </p:nvGrpSpPr>
        <p:grpSpPr>
          <a:xfrm>
            <a:off x="0" y="-40740"/>
            <a:ext cx="18288000" cy="1831942"/>
            <a:chOff x="0" y="-19050"/>
            <a:chExt cx="4816593" cy="86123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C345947-A9A1-5AAF-984A-B6812C49D215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D0E670-4219-2969-CCD0-60B4253A1610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0A95A79E-9BE1-EF24-E3B4-02115E511B96}"/>
              </a:ext>
            </a:extLst>
          </p:cNvPr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3DFC2D9-B3D5-5C5C-4D10-70BBA6E52FCD}"/>
              </a:ext>
            </a:extLst>
          </p:cNvPr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Evaluation metrics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DD0CE49-EDAA-D7AE-AF27-2E28A10D1376}"/>
              </a:ext>
            </a:extLst>
          </p:cNvPr>
          <p:cNvSpPr txBox="1"/>
          <p:nvPr/>
        </p:nvSpPr>
        <p:spPr>
          <a:xfrm>
            <a:off x="12301054" y="2374760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082D7-37AF-CE7E-BD3F-B4C81DB39602}"/>
              </a:ext>
            </a:extLst>
          </p:cNvPr>
          <p:cNvSpPr txBox="1"/>
          <p:nvPr/>
        </p:nvSpPr>
        <p:spPr>
          <a:xfrm>
            <a:off x="1257299" y="2238375"/>
            <a:ext cx="141922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err="1">
                <a:latin typeface="Poppins" panose="00000500000000000000" pitchFamily="2" charset="0"/>
                <a:cs typeface="Poppins" panose="00000500000000000000" pitchFamily="2" charset="0"/>
              </a:rPr>
              <a:t>Intersection</a:t>
            </a:r>
            <a:r>
              <a:rPr lang="it-IT" sz="2800" b="1">
                <a:latin typeface="Poppins" panose="00000500000000000000" pitchFamily="2" charset="0"/>
                <a:cs typeface="Poppins" panose="00000500000000000000" pitchFamily="2" charset="0"/>
              </a:rPr>
              <a:t> over Union (</a:t>
            </a:r>
            <a:r>
              <a:rPr lang="it-IT" sz="2800" b="1" err="1">
                <a:latin typeface="Poppins" panose="00000500000000000000" pitchFamily="2" charset="0"/>
                <a:cs typeface="Poppins" panose="00000500000000000000" pitchFamily="2" charset="0"/>
              </a:rPr>
              <a:t>IoU</a:t>
            </a:r>
            <a:r>
              <a:rPr lang="it-IT" sz="2800" b="1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2800" b="1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400">
                <a:latin typeface="Poppins" panose="020B0604020202020204" charset="0"/>
                <a:cs typeface="Poppins" panose="020B0604020202020204" charset="0"/>
              </a:rPr>
              <a:t>the amount of overlapping area between two bounding boxes over the total area covered by both boxes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976258-7FE2-B2DF-60E1-2E7A0EA314C9}"/>
                  </a:ext>
                </a:extLst>
              </p:cNvPr>
              <p:cNvSpPr txBox="1"/>
              <p:nvPr/>
            </p:nvSpPr>
            <p:spPr>
              <a:xfrm>
                <a:off x="6829129" y="3845906"/>
                <a:ext cx="4629738" cy="89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𝑂𝑣𝑒𝑟𝑙𝑎𝑝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𝑈𝑛𝑖𝑜𝑛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976258-7FE2-B2DF-60E1-2E7A0EA31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129" y="3845906"/>
                <a:ext cx="4629738" cy="894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E9AB2E7-6DE5-9DD7-A50B-3DA3D0B0120A}"/>
              </a:ext>
            </a:extLst>
          </p:cNvPr>
          <p:cNvSpPr txBox="1"/>
          <p:nvPr/>
        </p:nvSpPr>
        <p:spPr>
          <a:xfrm>
            <a:off x="1290316" y="5394000"/>
            <a:ext cx="14358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err="1">
                <a:latin typeface="Poppins" panose="00000500000000000000" pitchFamily="2" charset="0"/>
                <a:cs typeface="Poppins" panose="00000500000000000000" pitchFamily="2" charset="0"/>
              </a:rPr>
              <a:t>Sequence</a:t>
            </a:r>
            <a:r>
              <a:rPr lang="it-IT" sz="2800" b="1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800" b="1" err="1">
                <a:latin typeface="Poppins" panose="00000500000000000000" pitchFamily="2" charset="0"/>
                <a:cs typeface="Poppins" panose="00000500000000000000" pitchFamily="2" charset="0"/>
              </a:rPr>
              <a:t>Accuracy</a:t>
            </a:r>
            <a:r>
              <a:rPr lang="it-IT" sz="2800" b="1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measures the percentage of license plates where the entire predicted sequence exactly matches the ground truth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02FDA3-1FAB-31AB-AF1B-171174AC43D9}"/>
                  </a:ext>
                </a:extLst>
              </p:cNvPr>
              <p:cNvSpPr txBox="1"/>
              <p:nvPr/>
            </p:nvSpPr>
            <p:spPr>
              <a:xfrm>
                <a:off x="3495673" y="6866871"/>
                <a:ext cx="11296650" cy="89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𝑆𝑒𝑞𝑢𝑒𝑛𝑐𝑒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𝑙𝑖𝑐𝑒𝑛𝑠𝑒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𝑝𝑙𝑎𝑡𝑒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𝑙𝑖𝑐𝑒𝑛𝑠𝑒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𝑝𝑙𝑎𝑡𝑒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02FDA3-1FAB-31AB-AF1B-171174AC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73" y="6866871"/>
                <a:ext cx="11296650" cy="8946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62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7" y="-107123"/>
            <a:ext cx="18288000" cy="1831942"/>
            <a:chOff x="0" y="-19050"/>
            <a:chExt cx="4816593" cy="8612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Results: Detection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57630" y="6828378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ella 17">
                <a:extLst>
                  <a:ext uri="{FF2B5EF4-FFF2-40B4-BE49-F238E27FC236}">
                    <a16:creationId xmlns:a16="http://schemas.microsoft.com/office/drawing/2014/main" id="{2BB40587-02FE-4834-8E38-FD16CF798D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022562"/>
                  </p:ext>
                </p:extLst>
              </p:nvPr>
            </p:nvGraphicFramePr>
            <p:xfrm>
              <a:off x="716976" y="2342508"/>
              <a:ext cx="16729806" cy="204967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597556">
                      <a:extLst>
                        <a:ext uri="{9D8B030D-6E8A-4147-A177-3AD203B41FA5}">
                          <a16:colId xmlns:a16="http://schemas.microsoft.com/office/drawing/2014/main" val="1266516124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2127869260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3297160104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137997692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3272710938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355613429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2009881834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2719273365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2116746114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3307528073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4204264694"/>
                        </a:ext>
                      </a:extLst>
                    </a:gridCol>
                  </a:tblGrid>
                  <a:tr h="512418">
                    <a:tc>
                      <a:txBody>
                        <a:bodyPr/>
                        <a:lstStyle/>
                        <a:p>
                          <a:pPr algn="ctr"/>
                          <a:endParaRPr lang="it-IT" sz="2400"/>
                        </a:p>
                      </a:txBody>
                      <a:tcPr anchor="ctr">
                        <a:noFill/>
                      </a:tcPr>
                    </a:tc>
                    <a:tc grid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𝐈𝐨𝐔</m:t>
                                </m:r>
                                <m:r>
                                  <a:rPr lang="it-IT" sz="2400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it-IT" sz="2400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it-IT" sz="2400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sz="2400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it-IT" sz="2400" b="1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it-IT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40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385074"/>
                      </a:ext>
                    </a:extLst>
                  </a:tr>
                  <a:tr h="512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Method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Overall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Base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Blur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Challenge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DB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/>
                            <a:t>FN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/>
                            <a:t>Rotate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/>
                            <a:t>Tilt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 err="1"/>
                            <a:t>Weather</a:t>
                          </a:r>
                          <a:endParaRPr lang="it-IT" sz="2400" b="1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/>
                            <a:t>FPS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627898"/>
                      </a:ext>
                    </a:extLst>
                  </a:tr>
                  <a:tr h="512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b="1" err="1"/>
                            <a:t>ResNet</a:t>
                          </a:r>
                          <a:r>
                            <a:rPr lang="it-IT" sz="2200" b="1"/>
                            <a:t>-box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86.24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98.2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83.1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86.30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74.70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74.00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93.40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81.70</a:t>
                          </a:r>
                          <a:endParaRPr lang="it-IT" sz="2400" u="sng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98.50</a:t>
                          </a:r>
                          <a:endParaRPr lang="it-IT" sz="2400" u="sng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94.7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1521803"/>
                      </a:ext>
                    </a:extLst>
                  </a:tr>
                  <a:tr h="512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YOLOv5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96.2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99.6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94.9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95.6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92.6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93.0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98.6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95.6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99.7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94.3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27594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ella 17">
                <a:extLst>
                  <a:ext uri="{FF2B5EF4-FFF2-40B4-BE49-F238E27FC236}">
                    <a16:creationId xmlns:a16="http://schemas.microsoft.com/office/drawing/2014/main" id="{2BB40587-02FE-4834-8E38-FD16CF798D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022562"/>
                  </p:ext>
                </p:extLst>
              </p:nvPr>
            </p:nvGraphicFramePr>
            <p:xfrm>
              <a:off x="716976" y="2342508"/>
              <a:ext cx="16729806" cy="204967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597556">
                      <a:extLst>
                        <a:ext uri="{9D8B030D-6E8A-4147-A177-3AD203B41FA5}">
                          <a16:colId xmlns:a16="http://schemas.microsoft.com/office/drawing/2014/main" val="1266516124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2127869260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3297160104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137997692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3272710938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355613429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2009881834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2719273365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2116746114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3307528073"/>
                        </a:ext>
                      </a:extLst>
                    </a:gridCol>
                    <a:gridCol w="1513225">
                      <a:extLst>
                        <a:ext uri="{9D8B030D-6E8A-4147-A177-3AD203B41FA5}">
                          <a16:colId xmlns:a16="http://schemas.microsoft.com/office/drawing/2014/main" val="4204264694"/>
                        </a:ext>
                      </a:extLst>
                    </a:gridCol>
                  </a:tblGrid>
                  <a:tr h="512418">
                    <a:tc>
                      <a:txBody>
                        <a:bodyPr/>
                        <a:lstStyle/>
                        <a:p>
                          <a:pPr algn="ctr"/>
                          <a:endParaRPr lang="it-IT" sz="2400"/>
                        </a:p>
                      </a:txBody>
                      <a:tcPr anchor="ctr">
                        <a:noFill/>
                      </a:tcPr>
                    </a:tc>
                    <a:tc gridSpan="9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762" t="-1190" r="-11270" b="-32261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it-IT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sz="240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8385074"/>
                      </a:ext>
                    </a:extLst>
                  </a:tr>
                  <a:tr h="512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Method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Overall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Base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Blur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Challenge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DB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/>
                            <a:t>FN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/>
                            <a:t>Rotate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/>
                            <a:t>Tilt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 err="1"/>
                            <a:t>Weather</a:t>
                          </a:r>
                          <a:endParaRPr lang="it-IT" sz="2400" b="1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400" b="1"/>
                            <a:t>FPS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627898"/>
                      </a:ext>
                    </a:extLst>
                  </a:tr>
                  <a:tr h="512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200" b="1" err="1"/>
                            <a:t>ResNet</a:t>
                          </a:r>
                          <a:r>
                            <a:rPr lang="it-IT" sz="2200" b="1"/>
                            <a:t>-box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86.24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98.2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83.1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86.30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74.70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74.00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93.40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81.70</a:t>
                          </a:r>
                          <a:endParaRPr lang="it-IT" sz="2400" u="sng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98.50</a:t>
                          </a:r>
                          <a:endParaRPr lang="it-IT" sz="2400" u="sng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94.7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1521803"/>
                      </a:ext>
                    </a:extLst>
                  </a:tr>
                  <a:tr h="512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b="1"/>
                            <a:t>YOLOv5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96.2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99.6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94.9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95.6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92.6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93.0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98.6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95.6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u="sng"/>
                            <a:t>99.7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/>
                            <a:t>94.3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27594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C364F4-5940-05A0-B5CA-6AD72F737271}"/>
              </a:ext>
            </a:extLst>
          </p:cNvPr>
          <p:cNvSpPr txBox="1"/>
          <p:nvPr/>
        </p:nvSpPr>
        <p:spPr>
          <a:xfrm>
            <a:off x="716976" y="4918072"/>
            <a:ext cx="16954500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YOLOv5: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Achieves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significantly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higher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 overall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accuracy</a:t>
            </a:r>
            <a:endParaRPr lang="it-IT" sz="2800" b="1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Shows 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strong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generalization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across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all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subsets</a:t>
            </a:r>
            <a:endParaRPr lang="it-IT" sz="28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endParaRPr lang="it-IT" sz="28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r>
              <a:rPr lang="it-IT" sz="2800" b="1" err="1">
                <a:latin typeface="Poppins" panose="020B0604020202020204" charset="0"/>
                <a:cs typeface="Poppins" panose="020B0604020202020204" charset="0"/>
              </a:rPr>
              <a:t>ResNet</a:t>
            </a:r>
            <a:r>
              <a:rPr lang="it-IT" sz="2800" b="1">
                <a:latin typeface="Poppins" panose="020B0604020202020204" charset="0"/>
                <a:cs typeface="Poppins" panose="020B0604020202020204" charset="0"/>
              </a:rPr>
              <a:t>-box:</a:t>
            </a:r>
            <a:endParaRPr lang="it-IT" sz="28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Slightly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faster</a:t>
            </a:r>
            <a:endParaRPr lang="it-IT" sz="2800">
              <a:latin typeface="Poppins" panose="020B0604020202020204" charset="0"/>
              <a:cs typeface="Poppins" panose="020B060402020202020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Struggles more in </a:t>
            </a: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challenging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scenarios</a:t>
            </a:r>
            <a:endParaRPr lang="it-IT" sz="28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endParaRPr lang="it-IT" sz="2400" b="1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20661C0-E20F-FA48-84DE-56DA9B8C7CCE}"/>
              </a:ext>
            </a:extLst>
          </p:cNvPr>
          <p:cNvSpPr txBox="1"/>
          <p:nvPr/>
        </p:nvSpPr>
        <p:spPr>
          <a:xfrm>
            <a:off x="13695090" y="1792908"/>
            <a:ext cx="459852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ea typeface="+mn-lt"/>
                <a:cs typeface="Poppins"/>
              </a:rPr>
              <a:t>*</a:t>
            </a:r>
            <a:r>
              <a:rPr lang="it-IT" sz="2400" err="1">
                <a:latin typeface="Poppins"/>
                <a:ea typeface="+mn-lt"/>
                <a:cs typeface="Poppins"/>
              </a:rPr>
              <a:t>Each</a:t>
            </a:r>
            <a:r>
              <a:rPr lang="it-IT" sz="2400">
                <a:latin typeface="Poppins"/>
                <a:ea typeface="+mn-lt"/>
                <a:cs typeface="Poppins"/>
              </a:rPr>
              <a:t> subset </a:t>
            </a:r>
            <a:r>
              <a:rPr lang="it-IT" sz="2400" err="1">
                <a:latin typeface="Poppins"/>
                <a:ea typeface="+mn-lt"/>
                <a:cs typeface="Poppins"/>
              </a:rPr>
              <a:t>has</a:t>
            </a:r>
            <a:r>
              <a:rPr lang="it-IT" sz="2400">
                <a:latin typeface="Poppins"/>
                <a:ea typeface="+mn-lt"/>
                <a:cs typeface="Poppins"/>
              </a:rPr>
              <a:t> 1k samples</a:t>
            </a:r>
            <a:endParaRPr lang="it-IT" sz="2400" err="1"/>
          </a:p>
          <a:p>
            <a:endParaRPr lang="it-IT" sz="2400" b="1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35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5359533F-6AC4-A55C-97D9-3E1586254B72}"/>
              </a:ext>
            </a:extLst>
          </p:cNvPr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DCE89B6F-4B32-A3AB-12FA-7D7B712E1EF7}"/>
                </a:ext>
              </a:extLst>
            </p:cNvPr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7" name="Freeform 4">
                <a:extLst>
                  <a:ext uri="{FF2B5EF4-FFF2-40B4-BE49-F238E27FC236}">
                    <a16:creationId xmlns:a16="http://schemas.microsoft.com/office/drawing/2014/main" id="{BF5DBF1D-96CF-F867-F403-0D4FA4FAB58D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A7DF28FB-7F06-E5CF-7DA8-F6E7D32EDA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0ABA5B18-ADD6-C6F1-C3E4-CDCF6972A3AD}"/>
                </a:ext>
              </a:extLst>
            </p:cNvPr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D34AC448-6A5C-BA61-D452-29DF086B6675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CE351AF5-B3F0-C958-E717-CA632075237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F6FAAD96-6FC7-ADAD-8909-A906AF50C4D6}"/>
              </a:ext>
            </a:extLst>
          </p:cNvPr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56AB41B2-AEBB-C468-1773-CCE1818C25DA}"/>
              </a:ext>
            </a:extLst>
          </p:cNvPr>
          <p:cNvGrpSpPr/>
          <p:nvPr/>
        </p:nvGrpSpPr>
        <p:grpSpPr>
          <a:xfrm>
            <a:off x="-7" y="-107123"/>
            <a:ext cx="18288000" cy="1831942"/>
            <a:chOff x="0" y="-19050"/>
            <a:chExt cx="4816593" cy="86123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7BEDCA8-98C9-EB8C-99E6-17FD036D159F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54464DAF-A3AD-C0EA-DBCB-E351A58871DD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441F81DD-6781-E5A9-908D-40CE24B7439A}"/>
              </a:ext>
            </a:extLst>
          </p:cNvPr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272B6B3-78E1-D201-EFDF-4D2189620744}"/>
              </a:ext>
            </a:extLst>
          </p:cNvPr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Results: Recognition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FA584E6-AEF7-C156-9AC2-F4BD14A36887}"/>
              </a:ext>
            </a:extLst>
          </p:cNvPr>
          <p:cNvSpPr txBox="1"/>
          <p:nvPr/>
        </p:nvSpPr>
        <p:spPr>
          <a:xfrm>
            <a:off x="12196279" y="2259366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21481B3-FD79-CBE4-999E-86911022E299}"/>
              </a:ext>
            </a:extLst>
          </p:cNvPr>
          <p:cNvSpPr txBox="1"/>
          <p:nvPr/>
        </p:nvSpPr>
        <p:spPr>
          <a:xfrm>
            <a:off x="698499" y="4524375"/>
            <a:ext cx="17192625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latin typeface="Poppins" panose="020B0604020202020204" charset="0"/>
                <a:ea typeface="Calibri"/>
                <a:cs typeface="Poppins" panose="020B0604020202020204" charset="0"/>
              </a:rPr>
              <a:t>PDLPR:</a:t>
            </a:r>
          </a:p>
          <a:p>
            <a:pPr marL="742950" lvl="1" indent="-285750">
              <a:buFont typeface="Arial"/>
              <a:buChar char="•"/>
            </a:pP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Achieves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higher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 overall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sequence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accuracy</a:t>
            </a:r>
            <a:endParaRPr lang="it-IT" sz="2800" b="1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Stronger performance on </a:t>
            </a: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challenging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subsets</a:t>
            </a:r>
            <a:endParaRPr lang="it-IT" sz="2800" b="1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marL="285750" indent="-285750">
              <a:buFont typeface="Arial"/>
              <a:buChar char="•"/>
            </a:pPr>
            <a:endParaRPr lang="it-IT" sz="2800" b="1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CNN+LSTM:</a:t>
            </a:r>
            <a:endParaRPr lang="it-IT" sz="2800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Much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higher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 speed</a:t>
            </a:r>
          </a:p>
          <a:p>
            <a:pPr marL="742950" lvl="1" indent="-285750">
              <a:buFont typeface="Arial"/>
              <a:buChar char="•"/>
            </a:pP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Sightly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less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 accurate</a:t>
            </a:r>
            <a:endParaRPr lang="it-IT" sz="2800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pPr algn="l"/>
            <a:endParaRPr lang="it-IT">
              <a:ea typeface="Calibri"/>
              <a:cs typeface="Calibri"/>
            </a:endParaRPr>
          </a:p>
        </p:txBody>
      </p:sp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7C18BFA3-495B-46ED-A4EA-609AC357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006359"/>
              </p:ext>
            </p:extLst>
          </p:nvPr>
        </p:nvGraphicFramePr>
        <p:xfrm>
          <a:off x="383994" y="2357068"/>
          <a:ext cx="17062788" cy="20003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6678">
                  <a:extLst>
                    <a:ext uri="{9D8B030D-6E8A-4147-A177-3AD203B41FA5}">
                      <a16:colId xmlns:a16="http://schemas.microsoft.com/office/drawing/2014/main" val="1266516124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2127869260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3297160104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137997692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3272710938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355613429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2009881834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2719273365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2116746114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3307528073"/>
                    </a:ext>
                  </a:extLst>
                </a:gridCol>
                <a:gridCol w="1511611">
                  <a:extLst>
                    <a:ext uri="{9D8B030D-6E8A-4147-A177-3AD203B41FA5}">
                      <a16:colId xmlns:a16="http://schemas.microsoft.com/office/drawing/2014/main" val="4204264694"/>
                    </a:ext>
                  </a:extLst>
                </a:gridCol>
              </a:tblGrid>
              <a:tr h="500084">
                <a:tc>
                  <a:txBody>
                    <a:bodyPr/>
                    <a:lstStyle/>
                    <a:p>
                      <a:pPr algn="ctr"/>
                      <a:endParaRPr lang="it-IT" sz="2400"/>
                    </a:p>
                  </a:txBody>
                  <a:tcPr anchor="ctr"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it-IT" sz="2400" err="1">
                          <a:solidFill>
                            <a:schemeClr val="tx1"/>
                          </a:solidFill>
                        </a:rPr>
                        <a:t>Sequence</a:t>
                      </a:r>
                      <a:r>
                        <a:rPr lang="it-IT" sz="2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2400" err="1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it-IT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24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5074"/>
                  </a:ext>
                </a:extLst>
              </a:tr>
              <a:tr h="500084"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Method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Overall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Base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err="1"/>
                        <a:t>Blur</a:t>
                      </a:r>
                      <a:endParaRPr lang="it-IT" sz="2400" b="1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Challenge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DB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/>
                        <a:t>FN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/>
                        <a:t>Rotate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/>
                        <a:t>Tilt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err="1"/>
                        <a:t>Weather</a:t>
                      </a:r>
                      <a:endParaRPr lang="it-IT" sz="2400" b="1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/>
                        <a:t>FPS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27898"/>
                  </a:ext>
                </a:extLst>
              </a:tr>
              <a:tr h="500084"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CNN+LSTM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89.9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99.6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84.3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85.6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83.4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86.4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93.9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87.0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552.65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521803"/>
                  </a:ext>
                </a:extLst>
              </a:tr>
              <a:tr h="500084"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PDLPR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91.85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89.6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84.7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93.9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86.9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98.8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311.49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75944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413DCB4-3FB0-A41D-7836-89D38CC0C13C}"/>
              </a:ext>
            </a:extLst>
          </p:cNvPr>
          <p:cNvSpPr txBox="1"/>
          <p:nvPr/>
        </p:nvSpPr>
        <p:spPr>
          <a:xfrm>
            <a:off x="13695090" y="1792908"/>
            <a:ext cx="459852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ea typeface="+mn-lt"/>
                <a:cs typeface="Poppins"/>
              </a:rPr>
              <a:t>*</a:t>
            </a:r>
            <a:r>
              <a:rPr lang="it-IT" sz="2400" err="1">
                <a:latin typeface="Poppins"/>
                <a:ea typeface="+mn-lt"/>
                <a:cs typeface="Poppins"/>
              </a:rPr>
              <a:t>Each</a:t>
            </a:r>
            <a:r>
              <a:rPr lang="it-IT" sz="2400">
                <a:latin typeface="Poppins"/>
                <a:ea typeface="+mn-lt"/>
                <a:cs typeface="Poppins"/>
              </a:rPr>
              <a:t> subset </a:t>
            </a:r>
            <a:r>
              <a:rPr lang="it-IT" sz="2400" err="1">
                <a:latin typeface="Poppins"/>
                <a:ea typeface="+mn-lt"/>
                <a:cs typeface="Poppins"/>
              </a:rPr>
              <a:t>has</a:t>
            </a:r>
            <a:r>
              <a:rPr lang="it-IT" sz="2400">
                <a:latin typeface="Poppins"/>
                <a:ea typeface="+mn-lt"/>
                <a:cs typeface="Poppins"/>
              </a:rPr>
              <a:t> 1k samples</a:t>
            </a:r>
            <a:endParaRPr lang="it-IT" sz="2400" err="1"/>
          </a:p>
          <a:p>
            <a:endParaRPr lang="it-IT" sz="2400" b="1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228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0">
            <a:extLst>
              <a:ext uri="{FF2B5EF4-FFF2-40B4-BE49-F238E27FC236}">
                <a16:creationId xmlns:a16="http://schemas.microsoft.com/office/drawing/2014/main" id="{4875C3CE-C91C-4E19-9DCB-F368616F96DD}"/>
              </a:ext>
            </a:extLst>
          </p:cNvPr>
          <p:cNvGrpSpPr/>
          <p:nvPr/>
        </p:nvGrpSpPr>
        <p:grpSpPr>
          <a:xfrm>
            <a:off x="-6" y="-40521"/>
            <a:ext cx="18288000" cy="1831942"/>
            <a:chOff x="0" y="-19050"/>
            <a:chExt cx="4816593" cy="861236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F1F4E428-25F3-476A-86F1-883BBC2AC143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6A16D087-C002-4F5F-9D9D-C79D432A4C62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1054" y="2374760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6F8A1EE-5231-40C9-98F6-4D17AE90EEE3}"/>
              </a:ext>
            </a:extLst>
          </p:cNvPr>
          <p:cNvSpPr txBox="1"/>
          <p:nvPr/>
        </p:nvSpPr>
        <p:spPr>
          <a:xfrm>
            <a:off x="2418521" y="2329193"/>
            <a:ext cx="14443836" cy="5029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sz="36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</a:p>
          <a:p>
            <a:pPr marL="285750" indent="-28575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Poppins" panose="020B0604020202020204" charset="0"/>
                <a:cs typeface="Poppins" panose="020B0604020202020204" charset="0"/>
              </a:rPr>
              <a:t> Design and implement a two-stage pipeline for license plate (LP) detection and recognition, following the methodology outlined by </a:t>
            </a:r>
            <a:r>
              <a:rPr lang="en-US" sz="2800">
                <a:latin typeface="Poppins" panose="020B0604020202020204" charset="0"/>
                <a:cs typeface="Poppins" panose="020B0604020202020204" charset="0"/>
                <a:hlinkClick r:id="rId4"/>
              </a:rPr>
              <a:t>Tao et al.</a:t>
            </a:r>
            <a:r>
              <a:rPr lang="en-US" sz="2800">
                <a:latin typeface="Poppins" panose="020B0604020202020204" charset="0"/>
                <a:cs typeface="Poppins" panose="020B0604020202020204" charset="0"/>
              </a:rPr>
              <a:t> (2024)</a:t>
            </a:r>
          </a:p>
          <a:p>
            <a:pPr marL="971550" lvl="1" indent="-514350">
              <a:lnSpc>
                <a:spcPts val="4892"/>
              </a:lnSpc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First stage: </a:t>
            </a:r>
            <a:r>
              <a:rPr lang="en-US" sz="2800" b="1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YOLOv5 </a:t>
            </a:r>
            <a:r>
              <a:rPr lang="en-US" sz="2800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for LP </a:t>
            </a:r>
            <a:r>
              <a:rPr lang="en-US" sz="2800" b="1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detection</a:t>
            </a:r>
          </a:p>
          <a:p>
            <a:pPr marL="971550" lvl="1" indent="-514350">
              <a:lnSpc>
                <a:spcPts val="4892"/>
              </a:lnSpc>
              <a:buFont typeface="+mj-lt"/>
              <a:buAutoNum type="arabicPeriod"/>
            </a:pPr>
            <a:r>
              <a:rPr lang="en-US" sz="2800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Second stage:</a:t>
            </a:r>
            <a:r>
              <a:rPr lang="en-US" sz="2800" b="1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 PDLPR </a:t>
            </a:r>
            <a:r>
              <a:rPr lang="en-US" sz="2800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for LP</a:t>
            </a:r>
            <a:r>
              <a:rPr lang="en-US" sz="2800" b="1">
                <a:solidFill>
                  <a:srgbClr val="000000"/>
                </a:solidFill>
                <a:latin typeface="Poppins" panose="020B0604020202020204" charset="0"/>
                <a:ea typeface="Poppins"/>
                <a:cs typeface="Poppins" panose="020B0604020202020204" charset="0"/>
                <a:sym typeface="Poppins"/>
              </a:rPr>
              <a:t> recognition</a:t>
            </a:r>
          </a:p>
          <a:p>
            <a:pPr algn="l">
              <a:lnSpc>
                <a:spcPts val="4892"/>
              </a:lnSpc>
            </a:pPr>
            <a:endParaRPr lang="en-US" sz="3600"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2800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44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054A41B-75F5-47E1-9714-AD193DD3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456275"/>
            <a:ext cx="8816536" cy="3410485"/>
          </a:xfrm>
          <a:prstGeom prst="rect">
            <a:avLst/>
          </a:prstGeom>
        </p:spPr>
      </p:pic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61342211-5584-4090-8B52-1DB52B96C3A0}"/>
              </a:ext>
            </a:extLst>
          </p:cNvPr>
          <p:cNvCxnSpPr>
            <a:cxnSpLocks/>
          </p:cNvCxnSpPr>
          <p:nvPr/>
        </p:nvCxnSpPr>
        <p:spPr>
          <a:xfrm rot="5400000">
            <a:off x="11654612" y="4301313"/>
            <a:ext cx="1836778" cy="1676401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54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2AFF3-97E0-BCA3-7042-9FFDCB8F5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B0E0FBB5-3165-BA07-8946-0EE3CF19F1BC}"/>
              </a:ext>
            </a:extLst>
          </p:cNvPr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DA0B0595-F34F-1E6F-2604-BC8C5324E8C5}"/>
                </a:ext>
              </a:extLst>
            </p:cNvPr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7" name="Freeform 4">
                <a:extLst>
                  <a:ext uri="{FF2B5EF4-FFF2-40B4-BE49-F238E27FC236}">
                    <a16:creationId xmlns:a16="http://schemas.microsoft.com/office/drawing/2014/main" id="{1820AA13-1D46-C496-7489-DE16B207E5DB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6C5C38D4-9C32-502F-E331-FC5D4974ABA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926D4B1C-F613-CB41-EB60-2E589F9DA232}"/>
                </a:ext>
              </a:extLst>
            </p:cNvPr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064D62C0-0D8C-9FF0-B619-101B51CA0EAB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7AA4FB71-4ACE-07EE-B65B-0F3EE2328F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9A6EAEF9-AD26-E61D-0CC0-4510D118DBC1}"/>
              </a:ext>
            </a:extLst>
          </p:cNvPr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4B787F15-441B-C81C-E568-C7107FD63FE6}"/>
              </a:ext>
            </a:extLst>
          </p:cNvPr>
          <p:cNvGrpSpPr/>
          <p:nvPr/>
        </p:nvGrpSpPr>
        <p:grpSpPr>
          <a:xfrm>
            <a:off x="-7" y="-107123"/>
            <a:ext cx="18288000" cy="1831942"/>
            <a:chOff x="0" y="-19050"/>
            <a:chExt cx="4816593" cy="86123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B7CB74B-C96A-94DD-1581-3BFDB2D34A2E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0C193592-7C0B-2E29-73EE-A03A8C18B1EF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C615F27D-DA7B-CFA3-4A91-BCEF41593C55}"/>
              </a:ext>
            </a:extLst>
          </p:cNvPr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CC1E872-64CC-5A9B-2AED-609D836F1A74}"/>
              </a:ext>
            </a:extLst>
          </p:cNvPr>
          <p:cNvSpPr txBox="1"/>
          <p:nvPr/>
        </p:nvSpPr>
        <p:spPr>
          <a:xfrm>
            <a:off x="1052535" y="419100"/>
            <a:ext cx="16970422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Results: Detection + Recognition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CE77D97-9628-B592-4A60-186CB812FB00}"/>
              </a:ext>
            </a:extLst>
          </p:cNvPr>
          <p:cNvSpPr txBox="1"/>
          <p:nvPr/>
        </p:nvSpPr>
        <p:spPr>
          <a:xfrm>
            <a:off x="12301063" y="2509793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graphicFrame>
        <p:nvGraphicFramePr>
          <p:cNvPr id="27" name="Tabella 17">
            <a:extLst>
              <a:ext uri="{FF2B5EF4-FFF2-40B4-BE49-F238E27FC236}">
                <a16:creationId xmlns:a16="http://schemas.microsoft.com/office/drawing/2014/main" id="{86C8294F-94A2-745A-E831-4A927A301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947820"/>
              </p:ext>
            </p:extLst>
          </p:nvPr>
        </p:nvGraphicFramePr>
        <p:xfrm>
          <a:off x="574493" y="2327846"/>
          <a:ext cx="17139014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07264">
                  <a:extLst>
                    <a:ext uri="{9D8B030D-6E8A-4147-A177-3AD203B41FA5}">
                      <a16:colId xmlns:a16="http://schemas.microsoft.com/office/drawing/2014/main" val="1266516124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2127869260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3297160104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137997692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3272710938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355613429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2009881834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2719273365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2116746114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3307528073"/>
                    </a:ext>
                  </a:extLst>
                </a:gridCol>
                <a:gridCol w="1503175">
                  <a:extLst>
                    <a:ext uri="{9D8B030D-6E8A-4147-A177-3AD203B41FA5}">
                      <a16:colId xmlns:a16="http://schemas.microsoft.com/office/drawing/2014/main" val="4204264694"/>
                    </a:ext>
                  </a:extLst>
                </a:gridCol>
              </a:tblGrid>
              <a:tr h="149629">
                <a:tc>
                  <a:txBody>
                    <a:bodyPr/>
                    <a:lstStyle/>
                    <a:p>
                      <a:pPr algn="ctr"/>
                      <a:endParaRPr lang="it-IT" sz="2400"/>
                    </a:p>
                  </a:txBody>
                  <a:tcPr anchor="ctr"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it-IT" sz="2400" err="1">
                          <a:solidFill>
                            <a:schemeClr val="tx1"/>
                          </a:solidFill>
                        </a:rPr>
                        <a:t>Sequence</a:t>
                      </a:r>
                      <a:r>
                        <a:rPr lang="it-IT" sz="2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2400" err="1">
                          <a:solidFill>
                            <a:schemeClr val="tx1"/>
                          </a:solidFill>
                        </a:rPr>
                        <a:t>accuracy</a:t>
                      </a:r>
                      <a:r>
                        <a:rPr lang="it-IT" sz="24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it-IT" sz="2400" err="1">
                          <a:solidFill>
                            <a:schemeClr val="tx1"/>
                          </a:solidFill>
                        </a:rPr>
                        <a:t>IoU</a:t>
                      </a:r>
                      <a:r>
                        <a:rPr lang="it-IT" sz="2400">
                          <a:solidFill>
                            <a:schemeClr val="tx1"/>
                          </a:solidFill>
                        </a:rPr>
                        <a:t>&gt;0.6)</a:t>
                      </a:r>
                      <a:endParaRPr lang="it-IT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2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24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Method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Overall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Base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Blur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Challenge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DB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/>
                        <a:t>FN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/>
                        <a:t>Rotate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/>
                        <a:t>Tilt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 err="1"/>
                        <a:t>Weather</a:t>
                      </a:r>
                      <a:endParaRPr lang="it-IT" sz="2400" b="1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b="1"/>
                        <a:t>FPS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62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86.86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none"/>
                        <a:t>77.7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none"/>
                        <a:t>82.6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76.4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none"/>
                        <a:t>80.0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none"/>
                        <a:t>93.3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none"/>
                        <a:t>86.5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85.96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521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400" b="1"/>
                        <a:t>YOLOv5-PDLPR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89.49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81.9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88.9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none"/>
                        <a:t>74.6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88.7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89.4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u="sng"/>
                        <a:t>98.7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66.17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759449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C28C5F-D66A-5749-5F86-808D94B25CB2}"/>
              </a:ext>
            </a:extLst>
          </p:cNvPr>
          <p:cNvSpPr txBox="1"/>
          <p:nvPr/>
        </p:nvSpPr>
        <p:spPr>
          <a:xfrm>
            <a:off x="555625" y="4392999"/>
            <a:ext cx="1733550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YOLOv5-PDLPR: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err="1">
                <a:latin typeface="Poppins"/>
                <a:ea typeface="+mn-lt"/>
                <a:cs typeface="Poppins"/>
              </a:rPr>
              <a:t>Achieves</a:t>
            </a:r>
            <a:r>
              <a:rPr lang="it-IT" sz="2800">
                <a:latin typeface="Poppins"/>
                <a:ea typeface="+mn-lt"/>
                <a:cs typeface="Poppins"/>
              </a:rPr>
              <a:t> </a:t>
            </a:r>
            <a:r>
              <a:rPr lang="it-IT" sz="2800" b="1" err="1">
                <a:latin typeface="Poppins"/>
                <a:ea typeface="+mn-lt"/>
                <a:cs typeface="Poppins"/>
              </a:rPr>
              <a:t>higher</a:t>
            </a:r>
            <a:r>
              <a:rPr lang="it-IT" sz="2800" b="1">
                <a:latin typeface="Poppins"/>
                <a:ea typeface="+mn-lt"/>
                <a:cs typeface="Poppins"/>
              </a:rPr>
              <a:t> overall </a:t>
            </a:r>
            <a:r>
              <a:rPr lang="it-IT" sz="2800" b="1" err="1">
                <a:latin typeface="Poppins"/>
                <a:ea typeface="+mn-lt"/>
                <a:cs typeface="Poppins"/>
              </a:rPr>
              <a:t>accuracy</a:t>
            </a:r>
            <a:endParaRPr lang="it-IT" sz="2800" b="1">
              <a:latin typeface="Poppins"/>
              <a:ea typeface="+mn-lt"/>
              <a:cs typeface="Poppin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err="1">
                <a:latin typeface="Poppins"/>
                <a:ea typeface="+mn-lt"/>
                <a:cs typeface="Poppins"/>
              </a:rPr>
              <a:t>Outperforms</a:t>
            </a:r>
            <a:r>
              <a:rPr lang="it-IT" sz="2800">
                <a:latin typeface="Poppins"/>
                <a:ea typeface="+mn-lt"/>
                <a:cs typeface="Poppins"/>
              </a:rPr>
              <a:t> the baseline on </a:t>
            </a:r>
            <a:r>
              <a:rPr lang="it-IT" sz="2800" err="1">
                <a:latin typeface="Poppins"/>
                <a:ea typeface="+mn-lt"/>
                <a:cs typeface="Poppins"/>
              </a:rPr>
              <a:t>challenging</a:t>
            </a:r>
            <a:r>
              <a:rPr lang="it-IT" sz="2800">
                <a:latin typeface="Poppins"/>
                <a:ea typeface="+mn-lt"/>
                <a:cs typeface="Poppins"/>
              </a:rPr>
              <a:t> subsets</a:t>
            </a:r>
            <a:endParaRPr lang="it-IT" sz="2800">
              <a:latin typeface="Poppins"/>
              <a:ea typeface="Calibri"/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it-IT" sz="2800" b="1">
              <a:latin typeface="Poppins" panose="020B0604020202020204" charset="0"/>
              <a:ea typeface="+mn-lt"/>
              <a:cs typeface="Poppins" panose="020B0604020202020204" charset="0"/>
            </a:endParaRPr>
          </a:p>
          <a:p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Baseline (ResNet18 + </a:t>
            </a: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BiLSTM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)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Remains competitive, </a:t>
            </a: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especially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on CCPD-Base and CCPD-DB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endParaRPr lang="it-IT" sz="2800">
              <a:latin typeface="Poppins" panose="020B0604020202020204" charset="0"/>
              <a:ea typeface="Calibri"/>
              <a:cs typeface="Poppins" panose="020B060402020202020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b="1" err="1">
                <a:latin typeface="Poppins" panose="020B0604020202020204" charset="0"/>
                <a:ea typeface="+mn-lt"/>
                <a:cs typeface="Poppins" panose="020B0604020202020204" charset="0"/>
              </a:rPr>
              <a:t>Higher</a:t>
            </a:r>
            <a:r>
              <a:rPr lang="it-IT" sz="2800" b="1">
                <a:latin typeface="Poppins" panose="020B0604020202020204" charset="0"/>
                <a:ea typeface="+mn-lt"/>
                <a:cs typeface="Poppins" panose="020B0604020202020204" charset="0"/>
              </a:rPr>
              <a:t> </a:t>
            </a:r>
            <a:r>
              <a:rPr lang="it-IT" sz="2800" err="1">
                <a:latin typeface="Poppins" panose="020B0604020202020204" charset="0"/>
                <a:ea typeface="+mn-lt"/>
                <a:cs typeface="Poppins" panose="020B0604020202020204" charset="0"/>
              </a:rPr>
              <a:t>inference</a:t>
            </a:r>
            <a:r>
              <a:rPr lang="it-IT" sz="2800">
                <a:latin typeface="Poppins" panose="020B0604020202020204" charset="0"/>
                <a:ea typeface="+mn-lt"/>
                <a:cs typeface="Poppins" panose="020B0604020202020204" charset="0"/>
              </a:rPr>
              <a:t> speed</a:t>
            </a:r>
            <a:endParaRPr lang="it-IT" sz="2800" b="1">
              <a:latin typeface="Poppins" panose="020B0604020202020204" charset="0"/>
              <a:ea typeface="+mn-lt"/>
              <a:cs typeface="Poppins" panose="020B060402020202020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47A90E-27DA-D90D-556E-9C41BC4C4733}"/>
              </a:ext>
            </a:extLst>
          </p:cNvPr>
          <p:cNvSpPr txBox="1"/>
          <p:nvPr/>
        </p:nvSpPr>
        <p:spPr>
          <a:xfrm>
            <a:off x="13695090" y="1792908"/>
            <a:ext cx="459852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latin typeface="Poppins"/>
                <a:ea typeface="+mn-lt"/>
                <a:cs typeface="Poppins"/>
              </a:rPr>
              <a:t>*</a:t>
            </a:r>
            <a:r>
              <a:rPr lang="it-IT" sz="2400" err="1">
                <a:latin typeface="Poppins"/>
                <a:ea typeface="+mn-lt"/>
                <a:cs typeface="Poppins"/>
              </a:rPr>
              <a:t>Each</a:t>
            </a:r>
            <a:r>
              <a:rPr lang="it-IT" sz="2400">
                <a:latin typeface="Poppins"/>
                <a:ea typeface="+mn-lt"/>
                <a:cs typeface="Poppins"/>
              </a:rPr>
              <a:t> subset </a:t>
            </a:r>
            <a:r>
              <a:rPr lang="it-IT" sz="2400" err="1">
                <a:latin typeface="Poppins"/>
                <a:ea typeface="+mn-lt"/>
                <a:cs typeface="Poppins"/>
              </a:rPr>
              <a:t>has</a:t>
            </a:r>
            <a:r>
              <a:rPr lang="it-IT" sz="2400">
                <a:latin typeface="Poppins"/>
                <a:ea typeface="+mn-lt"/>
                <a:cs typeface="Poppins"/>
              </a:rPr>
              <a:t> 1k samples</a:t>
            </a:r>
            <a:endParaRPr lang="it-IT" sz="2400" err="1"/>
          </a:p>
          <a:p>
            <a:endParaRPr lang="it-IT" sz="2400" b="1">
              <a:ea typeface="Calibri"/>
              <a:cs typeface="Calibri"/>
            </a:endParaRPr>
          </a:p>
          <a:p>
            <a:endParaRPr lang="it-IT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349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694F-7BDE-7677-7E48-41E38333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7E587702-6648-486D-3F70-34DF10CCA431}"/>
              </a:ext>
            </a:extLst>
          </p:cNvPr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30E07DA8-71F7-4AA7-A392-E587C159AE93}"/>
                </a:ext>
              </a:extLst>
            </p:cNvPr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7" name="Freeform 4">
                <a:extLst>
                  <a:ext uri="{FF2B5EF4-FFF2-40B4-BE49-F238E27FC236}">
                    <a16:creationId xmlns:a16="http://schemas.microsoft.com/office/drawing/2014/main" id="{ECC38D92-3177-3428-C52F-ABFABB1D9404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9AAAC2A5-2605-9901-19E5-5FB614828C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B836FFC8-0B03-348D-DF5A-DA58A05E3E51}"/>
                </a:ext>
              </a:extLst>
            </p:cNvPr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63B4547E-BF08-432F-6CBC-27AE9C3011EC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91442CE1-91AA-D1CF-0E06-4EE449418B5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FF8774A7-67CE-0CF3-64A9-A3858DF93F08}"/>
              </a:ext>
            </a:extLst>
          </p:cNvPr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DCABEF41-320A-3BB4-9360-65B26DBE4C8B}"/>
              </a:ext>
            </a:extLst>
          </p:cNvPr>
          <p:cNvGrpSpPr/>
          <p:nvPr/>
        </p:nvGrpSpPr>
        <p:grpSpPr>
          <a:xfrm>
            <a:off x="-7" y="-107123"/>
            <a:ext cx="18288000" cy="1831942"/>
            <a:chOff x="0" y="-19050"/>
            <a:chExt cx="4816593" cy="86123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E200A35-C315-C1E3-810B-0CB1F8B736BC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3132400E-475C-C312-DDCF-153C40E0D1B3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12BBB761-047F-39DE-399D-0E194060567C}"/>
              </a:ext>
            </a:extLst>
          </p:cNvPr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2D58031F-7636-102C-06B4-A63C651DA253}"/>
              </a:ext>
            </a:extLst>
          </p:cNvPr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Results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6D76C00-B42D-69EC-ED80-753B5DB6ECFC}"/>
              </a:ext>
            </a:extLst>
          </p:cNvPr>
          <p:cNvSpPr txBox="1"/>
          <p:nvPr/>
        </p:nvSpPr>
        <p:spPr>
          <a:xfrm>
            <a:off x="12301063" y="2509793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pic>
        <p:nvPicPr>
          <p:cNvPr id="10" name="Immagine 9" descr="Immagine che contiene testo, schermata, Rettangolo&#10;&#10;Il contenuto generato dall&amp;#39;IA potrebbe non essere corretto.">
            <a:extLst>
              <a:ext uri="{FF2B5EF4-FFF2-40B4-BE49-F238E27FC236}">
                <a16:creationId xmlns:a16="http://schemas.microsoft.com/office/drawing/2014/main" id="{F63CD0A3-FA3F-57A1-3F44-1ADC638CA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92" y="1722237"/>
            <a:ext cx="14155616" cy="6139143"/>
          </a:xfrm>
          <a:prstGeom prst="rect">
            <a:avLst/>
          </a:prstGeom>
        </p:spPr>
      </p:pic>
      <p:sp>
        <p:nvSpPr>
          <p:cNvPr id="16" name="TextBox 23">
            <a:extLst>
              <a:ext uri="{FF2B5EF4-FFF2-40B4-BE49-F238E27FC236}">
                <a16:creationId xmlns:a16="http://schemas.microsoft.com/office/drawing/2014/main" id="{812715F9-6D7E-84D3-CE63-BC86A9E7045F}"/>
              </a:ext>
            </a:extLst>
          </p:cNvPr>
          <p:cNvSpPr txBox="1"/>
          <p:nvPr/>
        </p:nvSpPr>
        <p:spPr>
          <a:xfrm>
            <a:off x="7298252" y="7760928"/>
            <a:ext cx="3687914" cy="12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2400">
                <a:latin typeface="Poppins"/>
                <a:cs typeface="Poppins"/>
              </a:rPr>
              <a:t>True Bounding Box  </a:t>
            </a:r>
            <a:endParaRPr lang="en-US" sz="2400"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ts val="4892"/>
              </a:lnSpc>
            </a:pPr>
            <a:r>
              <a:rPr lang="en-US" sz="2400">
                <a:latin typeface="Poppins"/>
                <a:cs typeface="Poppins"/>
              </a:rPr>
              <a:t>Predicted Bounding Box</a:t>
            </a:r>
            <a:endParaRPr lang="en-US" sz="2400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D2F74C53-3EC9-427B-8D9D-7468E909AFAC}"/>
              </a:ext>
            </a:extLst>
          </p:cNvPr>
          <p:cNvSpPr/>
          <p:nvPr/>
        </p:nvSpPr>
        <p:spPr>
          <a:xfrm>
            <a:off x="6771860" y="7920701"/>
            <a:ext cx="371061" cy="37106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D447242-6D58-4C90-81F2-06E222AE34B3}"/>
              </a:ext>
            </a:extLst>
          </p:cNvPr>
          <p:cNvSpPr/>
          <p:nvPr/>
        </p:nvSpPr>
        <p:spPr>
          <a:xfrm>
            <a:off x="6771860" y="8533303"/>
            <a:ext cx="371061" cy="37106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69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6571" y="-77590"/>
            <a:ext cx="18288000" cy="1831942"/>
            <a:chOff x="0" y="-19050"/>
            <a:chExt cx="4816593" cy="8612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1054" y="2374760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ADC224A4-5EE1-4466-8D57-E4F8482CC5AF}"/>
              </a:ext>
            </a:extLst>
          </p:cNvPr>
          <p:cNvSpPr txBox="1"/>
          <p:nvPr/>
        </p:nvSpPr>
        <p:spPr>
          <a:xfrm>
            <a:off x="2248409" y="2183675"/>
            <a:ext cx="13758036" cy="622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YOLOv5 + PDLPR achieves </a:t>
            </a: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higher accuracy 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 baseline (89.5% vs 86.9%)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1143000" lvl="1" indent="-685800">
              <a:lnSpc>
                <a:spcPts val="4892"/>
              </a:lnSpc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Biggest gains in </a:t>
            </a: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difficult conditions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685800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Baseline is </a:t>
            </a: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(86 vs 66 FPS).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685800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Trade-off between accuracy (YOLOv5+PDLPR) and speed (baseline).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685800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685800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Future improvements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1143000" lvl="1" indent="-685800">
              <a:lnSpc>
                <a:spcPts val="4892"/>
              </a:lnSpc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Training with more data (including synthetic samples)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1143000" lvl="1" indent="-685800">
              <a:lnSpc>
                <a:spcPts val="4892"/>
              </a:lnSpc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Increasing training epochs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marL="1143000" lvl="1" indent="-685800">
              <a:lnSpc>
                <a:spcPts val="4892"/>
              </a:lnSpc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balanced data</a:t>
            </a:r>
          </a:p>
          <a:p>
            <a:pPr marL="1143000" lvl="1" indent="-685800">
              <a:lnSpc>
                <a:spcPts val="4892"/>
              </a:lnSpc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</a:rPr>
              <a:t>Latest version of YOLO</a:t>
            </a:r>
          </a:p>
        </p:txBody>
      </p:sp>
    </p:spTree>
    <p:extLst>
      <p:ext uri="{BB962C8B-B14F-4D97-AF65-F5344CB8AC3E}">
        <p14:creationId xmlns:p14="http://schemas.microsoft.com/office/powerpoint/2010/main" val="204179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0">
            <a:extLst>
              <a:ext uri="{FF2B5EF4-FFF2-40B4-BE49-F238E27FC236}">
                <a16:creationId xmlns:a16="http://schemas.microsoft.com/office/drawing/2014/main" id="{84D51FD3-47FC-42C0-9034-17189250338A}"/>
              </a:ext>
            </a:extLst>
          </p:cNvPr>
          <p:cNvGrpSpPr/>
          <p:nvPr/>
        </p:nvGrpSpPr>
        <p:grpSpPr>
          <a:xfrm>
            <a:off x="-6" y="-40521"/>
            <a:ext cx="18288000" cy="1831942"/>
            <a:chOff x="0" y="-19050"/>
            <a:chExt cx="4816593" cy="86123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92EB9E5-B569-4F09-9AC0-343FFBF660AE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672B6C1B-95BE-4F9C-A26E-C80C2CDBD997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1054" y="2374760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6F8A1EE-5231-40C9-98F6-4D17AE90EEE3}"/>
              </a:ext>
            </a:extLst>
          </p:cNvPr>
          <p:cNvSpPr txBox="1"/>
          <p:nvPr/>
        </p:nvSpPr>
        <p:spPr>
          <a:xfrm>
            <a:off x="2418521" y="2329193"/>
            <a:ext cx="14443836" cy="4401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sz="36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</a:p>
          <a:p>
            <a:pPr marL="571500" indent="-5715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Poppins" panose="020B0604020202020204" charset="0"/>
                <a:cs typeface="Poppins" panose="020B0604020202020204" charset="0"/>
              </a:rPr>
              <a:t>Implement a </a:t>
            </a:r>
            <a:r>
              <a:rPr lang="en-US" sz="2800" b="1">
                <a:latin typeface="Poppins" panose="020B0604020202020204" charset="0"/>
                <a:cs typeface="Poppins" panose="020B0604020202020204" charset="0"/>
              </a:rPr>
              <a:t>simple baseline</a:t>
            </a:r>
            <a:r>
              <a:rPr lang="en-US" sz="2800">
                <a:latin typeface="Poppins" panose="020B0604020202020204" charset="0"/>
                <a:cs typeface="Poppins" panose="020B0604020202020204" charset="0"/>
              </a:rPr>
              <a:t>, train and evaluate it with the metrics used by </a:t>
            </a:r>
            <a:r>
              <a:rPr lang="en-US" sz="2800">
                <a:latin typeface="Poppins" panose="020B0604020202020204" charset="0"/>
                <a:cs typeface="Poppins" panose="020B0604020202020204" charset="0"/>
                <a:hlinkClick r:id="rId4"/>
              </a:rPr>
              <a:t>Tao et al.</a:t>
            </a:r>
            <a:r>
              <a:rPr lang="en-US" sz="2800">
                <a:latin typeface="Poppins" panose="020B0604020202020204" charset="0"/>
                <a:cs typeface="Poppins" panose="020B0604020202020204" charset="0"/>
              </a:rPr>
              <a:t> (2024)</a:t>
            </a:r>
          </a:p>
          <a:p>
            <a:pPr marL="571500" indent="-5715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 b="1">
                <a:latin typeface="Poppins" panose="020B0604020202020204" charset="0"/>
                <a:cs typeface="Poppins" panose="020B0604020202020204" charset="0"/>
              </a:rPr>
              <a:t>Compare</a:t>
            </a:r>
            <a:r>
              <a:rPr lang="en-US" sz="2800">
                <a:latin typeface="Poppins" panose="020B0604020202020204" charset="0"/>
                <a:cs typeface="Poppins" panose="020B0604020202020204" charset="0"/>
              </a:rPr>
              <a:t> the performance of the proposed model with the baseline</a:t>
            </a:r>
            <a:endParaRPr lang="en-US" sz="2800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3600"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2800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44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054A41B-75F5-47E1-9714-AD193DD3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456275"/>
            <a:ext cx="8816536" cy="34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0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0">
            <a:extLst>
              <a:ext uri="{FF2B5EF4-FFF2-40B4-BE49-F238E27FC236}">
                <a16:creationId xmlns:a16="http://schemas.microsoft.com/office/drawing/2014/main" id="{17C11F9D-1384-4E44-A2A7-3B8D582D5C56}"/>
              </a:ext>
            </a:extLst>
          </p:cNvPr>
          <p:cNvGrpSpPr/>
          <p:nvPr/>
        </p:nvGrpSpPr>
        <p:grpSpPr>
          <a:xfrm>
            <a:off x="-6" y="-40521"/>
            <a:ext cx="18288000" cy="1831942"/>
            <a:chOff x="0" y="-19050"/>
            <a:chExt cx="4816593" cy="861236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5FEB257-E80D-4817-A2BB-DC5821E59A9F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FA5D7633-4E22-4C7E-9143-31B2FFBF8E4B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  <a:solidFill>
            <a:srgbClr val="822434"/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  <a:grpFill/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1054" y="2374760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ED181A9-62F5-48AD-B020-0D832EA62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4" r="19895"/>
          <a:stretch/>
        </p:blipFill>
        <p:spPr>
          <a:xfrm>
            <a:off x="13411200" y="1828768"/>
            <a:ext cx="4648200" cy="6943948"/>
          </a:xfrm>
          <a:prstGeom prst="rect">
            <a:avLst/>
          </a:prstGeom>
        </p:spPr>
      </p:pic>
      <p:sp>
        <p:nvSpPr>
          <p:cNvPr id="19" name="TextBox 23">
            <a:extLst>
              <a:ext uri="{FF2B5EF4-FFF2-40B4-BE49-F238E27FC236}">
                <a16:creationId xmlns:a16="http://schemas.microsoft.com/office/drawing/2014/main" id="{C4A83466-79F8-4292-B86D-838EF4FBC0D7}"/>
              </a:ext>
            </a:extLst>
          </p:cNvPr>
          <p:cNvSpPr txBox="1"/>
          <p:nvPr/>
        </p:nvSpPr>
        <p:spPr>
          <a:xfrm>
            <a:off x="2060058" y="2154913"/>
            <a:ext cx="10240996" cy="1887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2800">
                <a:latin typeface="Poppins" panose="020B0604020202020204" charset="0"/>
                <a:cs typeface="Poppins" panose="020B0604020202020204" charset="0"/>
                <a:hlinkClick r:id="rId5"/>
              </a:rPr>
              <a:t>CCPD</a:t>
            </a:r>
            <a:r>
              <a:rPr lang="en-US" sz="2800">
                <a:latin typeface="Poppins" panose="020B0604020202020204" charset="0"/>
                <a:cs typeface="Poppins" panose="020B0604020202020204" charset="0"/>
              </a:rPr>
              <a:t> (Chinese City Parking Dataset) is a large open-source dataset of </a:t>
            </a:r>
            <a:r>
              <a:rPr lang="en-US" sz="2800" b="1">
                <a:latin typeface="Poppins" panose="020B0604020202020204" charset="0"/>
                <a:cs typeface="Poppins" panose="020B0604020202020204" charset="0"/>
              </a:rPr>
              <a:t>Chinese license plates</a:t>
            </a:r>
            <a:r>
              <a:rPr lang="en-US" sz="2800">
                <a:latin typeface="Poppins" panose="020B0604020202020204" charset="0"/>
                <a:cs typeface="Poppins" panose="020B0604020202020204" charset="0"/>
              </a:rPr>
              <a:t>. </a:t>
            </a:r>
            <a:endParaRPr lang="en-US" sz="2800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44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2" name="Tabella 22">
            <a:extLst>
              <a:ext uri="{FF2B5EF4-FFF2-40B4-BE49-F238E27FC236}">
                <a16:creationId xmlns:a16="http://schemas.microsoft.com/office/drawing/2014/main" id="{697EE2E0-53A8-4E5B-A2C7-6C51F439C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799642"/>
              </p:ext>
            </p:extLst>
          </p:nvPr>
        </p:nvGraphicFramePr>
        <p:xfrm>
          <a:off x="2056429" y="3880677"/>
          <a:ext cx="10478831" cy="459672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97460">
                  <a:extLst>
                    <a:ext uri="{9D8B030D-6E8A-4147-A177-3AD203B41FA5}">
                      <a16:colId xmlns:a16="http://schemas.microsoft.com/office/drawing/2014/main" val="670781047"/>
                    </a:ext>
                  </a:extLst>
                </a:gridCol>
                <a:gridCol w="8381371">
                  <a:extLst>
                    <a:ext uri="{9D8B030D-6E8A-4147-A177-3AD203B41FA5}">
                      <a16:colId xmlns:a16="http://schemas.microsoft.com/office/drawing/2014/main" val="2777301131"/>
                    </a:ext>
                  </a:extLst>
                </a:gridCol>
              </a:tblGrid>
              <a:tr h="386018">
                <a:tc>
                  <a:txBody>
                    <a:bodyPr/>
                    <a:lstStyle/>
                    <a:p>
                      <a:pPr algn="l"/>
                      <a:r>
                        <a:rPr lang="it-IT" sz="2000">
                          <a:solidFill>
                            <a:schemeClr val="bg1"/>
                          </a:solidFill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Sub-Dataset</a:t>
                      </a:r>
                      <a:endParaRPr lang="it-IT" sz="2000" b="1">
                        <a:solidFill>
                          <a:schemeClr val="bg1"/>
                        </a:solidFill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>
                    <a:solidFill>
                      <a:srgbClr val="822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solidFill>
                            <a:schemeClr val="bg1"/>
                          </a:solidFill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Description</a:t>
                      </a:r>
                      <a:endParaRPr lang="it-IT" sz="2000" b="1">
                        <a:solidFill>
                          <a:schemeClr val="bg1"/>
                        </a:solidFill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>
                    <a:solidFill>
                      <a:srgbClr val="822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172062"/>
                  </a:ext>
                </a:extLst>
              </a:tr>
              <a:tr h="698814">
                <a:tc>
                  <a:txBody>
                    <a:bodyPr/>
                    <a:lstStyle/>
                    <a:p>
                      <a:pPr algn="l"/>
                      <a:r>
                        <a:rPr lang="it-IT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CCPD-Base</a:t>
                      </a:r>
                      <a:endParaRPr lang="it-IT" sz="1800" b="1"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>
                          <a:latin typeface="Poppins" panose="020B0604020202020204" charset="0"/>
                          <a:cs typeface="Poppins" panose="020B0604020202020204" charset="0"/>
                        </a:rPr>
                        <a:t>The only common feature of these photos is the inclusion of a LP.</a:t>
                      </a:r>
                      <a:endParaRPr lang="en-US" sz="1800"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/>
                </a:tc>
                <a:extLst>
                  <a:ext uri="{0D108BD9-81ED-4DB2-BD59-A6C34878D82A}">
                    <a16:rowId xmlns:a16="http://schemas.microsoft.com/office/drawing/2014/main" val="623577827"/>
                  </a:ext>
                </a:extLst>
              </a:tr>
              <a:tr h="422853">
                <a:tc>
                  <a:txBody>
                    <a:bodyPr/>
                    <a:lstStyle/>
                    <a:p>
                      <a:pPr algn="l"/>
                      <a:r>
                        <a:rPr lang="it-IT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CCPD-DB</a:t>
                      </a:r>
                      <a:endParaRPr lang="it-IT" sz="1800" b="1"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Dark, uneven, or extremely bright illumination in the LP area.</a:t>
                      </a:r>
                    </a:p>
                  </a:txBody>
                  <a:tcPr marL="64216" marR="64216" marT="32108" marB="32108" anchor="ctr"/>
                </a:tc>
                <a:extLst>
                  <a:ext uri="{0D108BD9-81ED-4DB2-BD59-A6C34878D82A}">
                    <a16:rowId xmlns:a16="http://schemas.microsoft.com/office/drawing/2014/main" val="2693826073"/>
                  </a:ext>
                </a:extLst>
              </a:tr>
              <a:tr h="422853">
                <a:tc>
                  <a:txBody>
                    <a:bodyPr/>
                    <a:lstStyle/>
                    <a:p>
                      <a:pPr algn="l"/>
                      <a:r>
                        <a:rPr lang="it-IT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CCPD-FN</a:t>
                      </a:r>
                      <a:endParaRPr lang="it-IT" sz="1800" b="1"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Captured from varying distances</a:t>
                      </a:r>
                    </a:p>
                  </a:txBody>
                  <a:tcPr marL="64216" marR="64216" marT="32108" marB="32108" anchor="ctr"/>
                </a:tc>
                <a:extLst>
                  <a:ext uri="{0D108BD9-81ED-4DB2-BD59-A6C34878D82A}">
                    <a16:rowId xmlns:a16="http://schemas.microsoft.com/office/drawing/2014/main" val="2356506365"/>
                  </a:ext>
                </a:extLst>
              </a:tr>
              <a:tr h="422853">
                <a:tc>
                  <a:txBody>
                    <a:bodyPr/>
                    <a:lstStyle/>
                    <a:p>
                      <a:pPr algn="l"/>
                      <a:r>
                        <a:rPr lang="it-IT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CCPD-Rotate</a:t>
                      </a:r>
                      <a:endParaRPr lang="it-IT" sz="1800" b="1"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Large horizontal tilt and vertical tilt.</a:t>
                      </a:r>
                    </a:p>
                  </a:txBody>
                  <a:tcPr marL="64216" marR="64216" marT="32108" marB="32108" anchor="ctr"/>
                </a:tc>
                <a:extLst>
                  <a:ext uri="{0D108BD9-81ED-4DB2-BD59-A6C34878D82A}">
                    <a16:rowId xmlns:a16="http://schemas.microsoft.com/office/drawing/2014/main" val="1160145496"/>
                  </a:ext>
                </a:extLst>
              </a:tr>
              <a:tr h="422853">
                <a:tc>
                  <a:txBody>
                    <a:bodyPr/>
                    <a:lstStyle/>
                    <a:p>
                      <a:pPr algn="l"/>
                      <a:r>
                        <a:rPr lang="it-IT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CCPD-Tilt</a:t>
                      </a:r>
                      <a:endParaRPr lang="it-IT" sz="1800" b="1"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Extreme horizontal and vertical tilt.</a:t>
                      </a:r>
                    </a:p>
                  </a:txBody>
                  <a:tcPr marL="64216" marR="64216" marT="32108" marB="32108" anchor="ctr"/>
                </a:tc>
                <a:extLst>
                  <a:ext uri="{0D108BD9-81ED-4DB2-BD59-A6C34878D82A}">
                    <a16:rowId xmlns:a16="http://schemas.microsoft.com/office/drawing/2014/main" val="680129445"/>
                  </a:ext>
                </a:extLst>
              </a:tr>
              <a:tr h="422853">
                <a:tc>
                  <a:txBody>
                    <a:bodyPr/>
                    <a:lstStyle/>
                    <a:p>
                      <a:pPr algn="l"/>
                      <a:r>
                        <a:rPr lang="it-IT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CCPD-Blur</a:t>
                      </a:r>
                      <a:endParaRPr lang="it-IT" sz="1800" b="1"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Blurry images, mostly due to hand jitter during capture.</a:t>
                      </a:r>
                    </a:p>
                  </a:txBody>
                  <a:tcPr marL="64216" marR="64216" marT="32108" marB="32108" anchor="ctr"/>
                </a:tc>
                <a:extLst>
                  <a:ext uri="{0D108BD9-81ED-4DB2-BD59-A6C34878D82A}">
                    <a16:rowId xmlns:a16="http://schemas.microsoft.com/office/drawing/2014/main" val="2083152568"/>
                  </a:ext>
                </a:extLst>
              </a:tr>
              <a:tr h="698814">
                <a:tc>
                  <a:txBody>
                    <a:bodyPr/>
                    <a:lstStyle/>
                    <a:p>
                      <a:pPr algn="l"/>
                      <a:r>
                        <a:rPr lang="it-IT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CCPD-</a:t>
                      </a:r>
                      <a:r>
                        <a:rPr lang="it-IT" sz="1800" err="1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Weather</a:t>
                      </a:r>
                      <a:endParaRPr lang="it-IT" sz="1800" b="1"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Images taken in adverse weather: rain, snow, or fog.</a:t>
                      </a:r>
                    </a:p>
                  </a:txBody>
                  <a:tcPr marL="64216" marR="64216" marT="32108" marB="32108" anchor="ctr"/>
                </a:tc>
                <a:extLst>
                  <a:ext uri="{0D108BD9-81ED-4DB2-BD59-A6C34878D82A}">
                    <a16:rowId xmlns:a16="http://schemas.microsoft.com/office/drawing/2014/main" val="2568563840"/>
                  </a:ext>
                </a:extLst>
              </a:tr>
              <a:tr h="698814">
                <a:tc>
                  <a:txBody>
                    <a:bodyPr/>
                    <a:lstStyle/>
                    <a:p>
                      <a:pPr algn="l"/>
                      <a:r>
                        <a:rPr lang="it-IT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CCPD-Challenge</a:t>
                      </a:r>
                      <a:endParaRPr lang="it-IT" sz="1800" b="1"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 marL="64216" marR="64216" marT="32108" marB="3210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The most difficult and complex images for license plate detection and recognition (LPDR).</a:t>
                      </a:r>
                    </a:p>
                  </a:txBody>
                  <a:tcPr marL="64216" marR="64216" marT="32108" marB="32108" anchor="ctr"/>
                </a:tc>
                <a:extLst>
                  <a:ext uri="{0D108BD9-81ED-4DB2-BD59-A6C34878D82A}">
                    <a16:rowId xmlns:a16="http://schemas.microsoft.com/office/drawing/2014/main" val="3452414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3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0">
            <a:extLst>
              <a:ext uri="{FF2B5EF4-FFF2-40B4-BE49-F238E27FC236}">
                <a16:creationId xmlns:a16="http://schemas.microsoft.com/office/drawing/2014/main" id="{17C11F9D-1384-4E44-A2A7-3B8D582D5C56}"/>
              </a:ext>
            </a:extLst>
          </p:cNvPr>
          <p:cNvGrpSpPr/>
          <p:nvPr/>
        </p:nvGrpSpPr>
        <p:grpSpPr>
          <a:xfrm>
            <a:off x="-6" y="-40521"/>
            <a:ext cx="18288000" cy="1831942"/>
            <a:chOff x="0" y="-19050"/>
            <a:chExt cx="4816593" cy="861236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5FEB257-E80D-4817-A2BB-DC5821E59A9F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FA5D7633-4E22-4C7E-9143-31B2FFBF8E4B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  <a:solidFill>
            <a:srgbClr val="822434"/>
          </a:solidFill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  <a:grpFill/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1054" y="2374760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C4A83466-79F8-4292-B86D-838EF4FBC0D7}"/>
              </a:ext>
            </a:extLst>
          </p:cNvPr>
          <p:cNvSpPr txBox="1"/>
          <p:nvPr/>
        </p:nvSpPr>
        <p:spPr>
          <a:xfrm>
            <a:off x="1421882" y="2178714"/>
            <a:ext cx="158344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>
                <a:latin typeface="Poppins" panose="020B0604020202020204" charset="0"/>
                <a:cs typeface="Poppins" panose="020B0604020202020204" charset="0"/>
              </a:rPr>
              <a:t>The distribution of </a:t>
            </a:r>
            <a:r>
              <a:rPr lang="en-US" sz="2400" b="1">
                <a:latin typeface="Poppins" panose="020B0604020202020204" charset="0"/>
                <a:cs typeface="Poppins" panose="020B0604020202020204" charset="0"/>
              </a:rPr>
              <a:t>Chinese characters </a:t>
            </a:r>
            <a:r>
              <a:rPr lang="en-US" sz="2400">
                <a:latin typeface="Poppins" panose="020B0604020202020204" charset="0"/>
                <a:cs typeface="Poppins" panose="020B0604020202020204" charset="0"/>
              </a:rPr>
              <a:t>in the CCPD dataset is highly </a:t>
            </a:r>
            <a:r>
              <a:rPr lang="en-US" sz="2400" b="1">
                <a:latin typeface="Poppins" panose="020B0604020202020204" charset="0"/>
                <a:cs typeface="Poppins" panose="020B0604020202020204" charset="0"/>
              </a:rPr>
              <a:t>imbalanced</a:t>
            </a:r>
            <a:r>
              <a:rPr lang="en-US" sz="2400">
                <a:latin typeface="Poppins" panose="020B0604020202020204" charset="0"/>
                <a:cs typeface="Poppins" panose="020B0604020202020204" charset="0"/>
              </a:rPr>
              <a:t>, with the character 皖 (Anhui) appearing in approximately 95% of the samples. </a:t>
            </a:r>
            <a:endParaRPr lang="en-US" sz="2400">
              <a:solidFill>
                <a:srgbClr val="000000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BD5A477-9FF7-4065-ABC2-8BEB91810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32" y="2951546"/>
            <a:ext cx="10455776" cy="58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0">
            <a:extLst>
              <a:ext uri="{FF2B5EF4-FFF2-40B4-BE49-F238E27FC236}">
                <a16:creationId xmlns:a16="http://schemas.microsoft.com/office/drawing/2014/main" id="{9D9F2BBA-315C-4A4F-8DE0-BDC868C72670}"/>
              </a:ext>
            </a:extLst>
          </p:cNvPr>
          <p:cNvGrpSpPr/>
          <p:nvPr/>
        </p:nvGrpSpPr>
        <p:grpSpPr>
          <a:xfrm>
            <a:off x="-6" y="-40521"/>
            <a:ext cx="18288000" cy="1831942"/>
            <a:chOff x="0" y="-19050"/>
            <a:chExt cx="4816593" cy="86123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A0BC9E6-8C29-41D0-82A2-50C696B4E121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88AB0ABA-C81E-43BA-B18C-70E233E3A056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Augmentation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1054" y="2374760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6F8A1EE-5231-40C9-98F6-4D17AE90EEE3}"/>
              </a:ext>
            </a:extLst>
          </p:cNvPr>
          <p:cNvSpPr txBox="1"/>
          <p:nvPr/>
        </p:nvSpPr>
        <p:spPr>
          <a:xfrm>
            <a:off x="2243964" y="2329193"/>
            <a:ext cx="9075673" cy="691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improve generalization and to prevent overfitting, we employed </a:t>
            </a:r>
            <a:r>
              <a:rPr lang="en-US" sz="28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augmentation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1143000" lvl="1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Affine transformations:</a:t>
            </a:r>
          </a:p>
          <a:p>
            <a:pPr marL="1600200" lvl="2" indent="-685800">
              <a:lnSpc>
                <a:spcPts val="4892"/>
              </a:lnSpc>
              <a:buFont typeface="Courier New" panose="02070309020205020404" pitchFamily="49" charset="0"/>
              <a:buChar char="o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(rotation, shear, translations, scale)</a:t>
            </a:r>
          </a:p>
          <a:p>
            <a:pPr marL="1143000" lvl="1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Blur</a:t>
            </a:r>
          </a:p>
          <a:p>
            <a:pPr marL="1143000" lvl="1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Color dithering</a:t>
            </a:r>
          </a:p>
          <a:p>
            <a:pPr marL="1143000" lvl="1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Change in:</a:t>
            </a:r>
          </a:p>
          <a:p>
            <a:pPr marL="1600200" lvl="2" indent="-685800">
              <a:lnSpc>
                <a:spcPts val="4892"/>
              </a:lnSpc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(contrast, saturation,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brighteness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1143000" lvl="1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Image quality degradation</a:t>
            </a:r>
          </a:p>
          <a:p>
            <a:pPr marL="1143000" lvl="1" indent="-685800">
              <a:lnSpc>
                <a:spcPts val="4892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Other visual </a:t>
            </a:r>
            <a:r>
              <a:rPr lang="en-US" sz="28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pertubations</a:t>
            </a: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92"/>
              </a:lnSpc>
            </a:pPr>
            <a:endParaRPr lang="en-US" sz="44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3E4148D-E12B-4F9F-A082-CF065DEC4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2140800"/>
            <a:ext cx="5690448" cy="67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7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2C53-B827-F011-A825-1910DC9DF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A431CC-3E8C-82F9-C0A4-42464D79D4E2}"/>
              </a:ext>
            </a:extLst>
          </p:cNvPr>
          <p:cNvGrpSpPr/>
          <p:nvPr/>
        </p:nvGrpSpPr>
        <p:grpSpPr>
          <a:xfrm>
            <a:off x="1" y="8847133"/>
            <a:ext cx="18287995" cy="1439869"/>
            <a:chOff x="0" y="-241102"/>
            <a:chExt cx="27479428" cy="191982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0C490BC7-26C1-6A8B-D616-24A7EC368DDA}"/>
                </a:ext>
              </a:extLst>
            </p:cNvPr>
            <p:cNvGrpSpPr/>
            <p:nvPr/>
          </p:nvGrpSpPr>
          <p:grpSpPr>
            <a:xfrm>
              <a:off x="0" y="514669"/>
              <a:ext cx="24384000" cy="1164053"/>
              <a:chOff x="0" y="-47625"/>
              <a:chExt cx="4816593" cy="22993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88FCFB13-5D52-0BA3-71E3-FFD8BE282AA6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E8045105-7A00-7130-9C6B-F13579C1E1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606B964-F0CF-DFD4-072C-C97D617DA5BD}"/>
                </a:ext>
              </a:extLst>
            </p:cNvPr>
            <p:cNvGrpSpPr/>
            <p:nvPr/>
          </p:nvGrpSpPr>
          <p:grpSpPr>
            <a:xfrm>
              <a:off x="3095428" y="-241102"/>
              <a:ext cx="24384000" cy="1919824"/>
              <a:chOff x="0" y="-47625"/>
              <a:chExt cx="4816593" cy="379224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4D1A2477-A7D7-D90C-B4A7-59CBAAF82BB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F662FCB-F8C4-B1AB-F9D9-74DB183633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7CDB755-E68E-1D5E-00A5-499EF2FEED1C}"/>
              </a:ext>
            </a:extLst>
          </p:cNvPr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B1B2E01-C346-3FE6-E85D-3674851746D6}"/>
              </a:ext>
            </a:extLst>
          </p:cNvPr>
          <p:cNvGrpSpPr/>
          <p:nvPr/>
        </p:nvGrpSpPr>
        <p:grpSpPr>
          <a:xfrm>
            <a:off x="-6" y="-40521"/>
            <a:ext cx="18288000" cy="1831942"/>
            <a:chOff x="0" y="-19050"/>
            <a:chExt cx="4816593" cy="86123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1802483-941F-F006-B046-B3CFC07368D8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D11CFA9-63B6-D9A8-CA55-5D18C215DC4B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80B3666B-2EFD-7C9E-C7A3-783B146FBF93}"/>
              </a:ext>
            </a:extLst>
          </p:cNvPr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6129264-55D1-034A-A5B4-447D8CD403CA}"/>
              </a:ext>
            </a:extLst>
          </p:cNvPr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Augmentation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6A74FB5-378E-B52B-8895-8CFF71268086}"/>
              </a:ext>
            </a:extLst>
          </p:cNvPr>
          <p:cNvSpPr txBox="1"/>
          <p:nvPr/>
        </p:nvSpPr>
        <p:spPr>
          <a:xfrm>
            <a:off x="12091504" y="2341899"/>
            <a:ext cx="3314863" cy="1077786"/>
          </a:xfrm>
          <a:prstGeom prst="rect">
            <a:avLst/>
          </a:prstGeom>
        </p:spPr>
        <p:txBody>
          <a:bodyPr lIns="39147" tIns="39147" rIns="39147" bIns="39147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144EB1B-45AE-EAC2-C6D8-9D3088C05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81" b="844"/>
          <a:stretch>
            <a:fillRect/>
          </a:stretch>
        </p:blipFill>
        <p:spPr>
          <a:xfrm>
            <a:off x="10136532" y="2510874"/>
            <a:ext cx="5269835" cy="6282414"/>
          </a:xfrm>
          <a:prstGeom prst="rect">
            <a:avLst/>
          </a:prstGeom>
        </p:spPr>
      </p:pic>
      <p:pic>
        <p:nvPicPr>
          <p:cNvPr id="14" name="Picture 2" descr="A screenshot of a car&#10;&#10;AI-generated content may be incorrect.">
            <a:extLst>
              <a:ext uri="{FF2B5EF4-FFF2-40B4-BE49-F238E27FC236}">
                <a16:creationId xmlns:a16="http://schemas.microsoft.com/office/drawing/2014/main" id="{512B9B39-5EA9-5284-0CE9-6334A6489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1228" b="1115"/>
          <a:stretch>
            <a:fillRect/>
          </a:stretch>
        </p:blipFill>
        <p:spPr>
          <a:xfrm>
            <a:off x="2964289" y="2529172"/>
            <a:ext cx="4844941" cy="6277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33F982-A6F4-C692-8246-6B166687DEE4}"/>
              </a:ext>
            </a:extLst>
          </p:cNvPr>
          <p:cNvSpPr txBox="1"/>
          <p:nvPr/>
        </p:nvSpPr>
        <p:spPr>
          <a:xfrm>
            <a:off x="4055911" y="1993393"/>
            <a:ext cx="290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Poppins" panose="00000500000000000000" pitchFamily="2" charset="0"/>
                <a:cs typeface="Poppins" panose="00000500000000000000" pitchFamily="2" charset="0"/>
              </a:rPr>
              <a:t>Detection (YOLOv5)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EFFBE-ECA4-9A8C-2CC2-D68C27200D38}"/>
              </a:ext>
            </a:extLst>
          </p:cNvPr>
          <p:cNvSpPr txBox="1"/>
          <p:nvPr/>
        </p:nvSpPr>
        <p:spPr>
          <a:xfrm>
            <a:off x="11862741" y="1990287"/>
            <a:ext cx="1817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Poppins" panose="00000500000000000000" pitchFamily="2" charset="0"/>
                <a:cs typeface="Poppins" panose="00000500000000000000" pitchFamily="2" charset="0"/>
              </a:rPr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426894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C1CB1-E0A2-B9E7-A9B9-87AE4624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0">
            <a:extLst>
              <a:ext uri="{FF2B5EF4-FFF2-40B4-BE49-F238E27FC236}">
                <a16:creationId xmlns:a16="http://schemas.microsoft.com/office/drawing/2014/main" id="{94D30BC3-5CBB-64B7-3ABE-85E000C3757D}"/>
              </a:ext>
            </a:extLst>
          </p:cNvPr>
          <p:cNvGrpSpPr/>
          <p:nvPr/>
        </p:nvGrpSpPr>
        <p:grpSpPr>
          <a:xfrm>
            <a:off x="-6" y="-44698"/>
            <a:ext cx="18288000" cy="1831942"/>
            <a:chOff x="0" y="-19050"/>
            <a:chExt cx="4816593" cy="861236"/>
          </a:xfrm>
        </p:grpSpPr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4B6EA6D1-9A49-50A0-FFF2-C0E596928EE5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12">
              <a:extLst>
                <a:ext uri="{FF2B5EF4-FFF2-40B4-BE49-F238E27FC236}">
                  <a16:creationId xmlns:a16="http://schemas.microsoft.com/office/drawing/2014/main" id="{8C992699-CA3C-60D2-3F13-1F73D62EDCF2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55A183AC-9C60-3EA7-AA99-6DE7F21A8976}"/>
              </a:ext>
            </a:extLst>
          </p:cNvPr>
          <p:cNvGrpSpPr/>
          <p:nvPr/>
        </p:nvGrpSpPr>
        <p:grpSpPr>
          <a:xfrm>
            <a:off x="1" y="9027959"/>
            <a:ext cx="18287996" cy="1259041"/>
            <a:chOff x="0" y="0"/>
            <a:chExt cx="27479428" cy="167872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A5DC7133-7476-EE60-C251-24432420B224}"/>
                </a:ext>
              </a:extLst>
            </p:cNvPr>
            <p:cNvGrpSpPr/>
            <p:nvPr/>
          </p:nvGrpSpPr>
          <p:grpSpPr>
            <a:xfrm>
              <a:off x="0" y="755770"/>
              <a:ext cx="24384000" cy="922952"/>
              <a:chOff x="0" y="0"/>
              <a:chExt cx="4816593" cy="18231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795E31B9-B4E4-E9C5-810B-38FC1E7CC29E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7B29BFE0-FD8D-C948-2186-30F6D81677D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B6CAAF0E-8C03-42B6-B2A0-B41AB6C494B2}"/>
                </a:ext>
              </a:extLst>
            </p:cNvPr>
            <p:cNvGrpSpPr/>
            <p:nvPr/>
          </p:nvGrpSpPr>
          <p:grpSpPr>
            <a:xfrm>
              <a:off x="3095428" y="0"/>
              <a:ext cx="24384000" cy="1678722"/>
              <a:chOff x="0" y="0"/>
              <a:chExt cx="4816593" cy="33159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1247FB2A-9FAD-1069-480F-E769DB746FAB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184CEF5-DEB7-C1A9-FD7C-13D7E419A57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B501D69-F9DC-8962-3188-8334AB4B4F3D}"/>
              </a:ext>
            </a:extLst>
          </p:cNvPr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9B0E7B4-D679-3B07-F78C-A895F933D7B4}"/>
              </a:ext>
            </a:extLst>
          </p:cNvPr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25B31E4-61A8-4A38-FFCA-529B032CF710}"/>
              </a:ext>
            </a:extLst>
          </p:cNvPr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"/>
                <a:ea typeface="Poppins Semi-Bold"/>
                <a:cs typeface="Poppins Semi-Bold"/>
                <a:sym typeface="Poppins Semi-Bold"/>
              </a:rPr>
              <a:t>YOLOv5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4DF7FD-5B5C-BC9D-D9D3-EA4F2695CA77}"/>
                  </a:ext>
                </a:extLst>
              </p:cNvPr>
              <p:cNvSpPr txBox="1"/>
              <p:nvPr/>
            </p:nvSpPr>
            <p:spPr>
              <a:xfrm>
                <a:off x="1402653" y="3099594"/>
                <a:ext cx="7436371" cy="443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>
                    <a:latin typeface="Poppins" panose="020B0604020202020204" charset="0"/>
                    <a:cs typeface="Poppins" panose="020B0604020202020204" charset="0"/>
                  </a:rPr>
                  <a:t>For the detection module,  we used </a:t>
                </a:r>
                <a:r>
                  <a:rPr lang="it-IT" sz="2800" b="1">
                    <a:latin typeface="Poppins" panose="020B0604020202020204" charset="0"/>
                    <a:cs typeface="Poppins" panose="020B0604020202020204" charset="0"/>
                  </a:rPr>
                  <a:t>YOLOv5s</a:t>
                </a:r>
                <a:r>
                  <a:rPr lang="it-IT" sz="2800">
                    <a:latin typeface="Poppins" panose="020B0604020202020204" charset="0"/>
                    <a:cs typeface="Poppins" panose="020B0604020202020204" charset="0"/>
                  </a:rPr>
                  <a:t> (7.2M parameters):</a:t>
                </a:r>
              </a:p>
              <a:p>
                <a:endParaRPr lang="it-IT" sz="2800">
                  <a:latin typeface="Poppins" panose="020B0604020202020204" charset="0"/>
                  <a:cs typeface="Poppins" panose="020B060402020202020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>
                    <a:latin typeface="Poppins" panose="020B0604020202020204" charset="0"/>
                    <a:cs typeface="Poppins" panose="020B0604020202020204" charset="0"/>
                  </a:rPr>
                  <a:t>Input: </a:t>
                </a:r>
                <a:r>
                  <a:rPr lang="en-US" sz="2800">
                    <a:latin typeface="Poppins" panose="020B0604020202020204" charset="0"/>
                    <a:cs typeface="Poppins" panose="020B0604020202020204" charset="0"/>
                  </a:rPr>
                  <a:t>image</a:t>
                </a:r>
              </a:p>
              <a:p>
                <a:endParaRPr lang="en-US" sz="2800">
                  <a:latin typeface="Poppins" panose="020B0604020202020204" charset="0"/>
                  <a:cs typeface="Poppins" panose="020B060402020202020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>
                    <a:latin typeface="Poppins" panose="020B0604020202020204" charset="0"/>
                    <a:cs typeface="Poppins" panose="020B0604020202020204" charset="0"/>
                  </a:rPr>
                  <a:t>Output:</a:t>
                </a:r>
                <a:r>
                  <a:rPr lang="en-US" sz="2800">
                    <a:latin typeface="Poppins" panose="020B0604020202020204" charset="0"/>
                    <a:cs typeface="Poppins" panose="020B0604020202020204" charset="0"/>
                  </a:rPr>
                  <a:t> a list of </a:t>
                </a:r>
                <a:r>
                  <a:rPr lang="en-US" sz="2800" b="1">
                    <a:latin typeface="Poppins" panose="020B0604020202020204" charset="0"/>
                    <a:cs typeface="Poppins" panose="020B0604020202020204" charset="0"/>
                  </a:rPr>
                  <a:t>bounding boxes </a:t>
                </a:r>
                <a:r>
                  <a:rPr lang="en-US" sz="2800">
                    <a:latin typeface="Poppins" panose="020B0604020202020204" charset="0"/>
                    <a:cs typeface="Poppins" panose="020B0604020202020204" charset="0"/>
                  </a:rPr>
                  <a:t>coordinates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>
                    <a:latin typeface="Poppins" panose="020B0604020202020204" charset="0"/>
                    <a:cs typeface="Poppins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>
                    <a:latin typeface="Poppins" panose="020B0604020202020204" charset="0"/>
                    <a:cs typeface="Poppins" panose="020B0604020202020204" charset="0"/>
                  </a:rPr>
                  <a:t>, 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𝑤𝑖𝑑𝑡h</m:t>
                    </m:r>
                  </m:oMath>
                </a14:m>
                <a:r>
                  <a:rPr lang="en-US" sz="2800">
                    <a:latin typeface="Poppins" panose="020B0604020202020204" charset="0"/>
                    <a:cs typeface="Poppins" panose="020B0604020202020204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r>
                  <a:rPr lang="en-US" sz="2800">
                    <a:latin typeface="Poppins" panose="020B0604020202020204" charset="0"/>
                    <a:cs typeface="Poppins" panose="020B0604020202020204" charset="0"/>
                  </a:rPr>
                  <a:t>) </a:t>
                </a:r>
                <a:r>
                  <a:rPr lang="en-US" sz="2800" b="1">
                    <a:latin typeface="Poppins" panose="020B0604020202020204" charset="0"/>
                    <a:cs typeface="Poppins" panose="020B0604020202020204" charset="0"/>
                  </a:rPr>
                  <a:t>normalized</a:t>
                </a:r>
                <a:r>
                  <a:rPr lang="en-US" sz="2800">
                    <a:latin typeface="Poppins" panose="020B0604020202020204" charset="0"/>
                    <a:cs typeface="Poppins" panose="020B0604020202020204" charset="0"/>
                  </a:rPr>
                  <a:t> (from 0 to 1) with a confidence score and the class label</a:t>
                </a:r>
              </a:p>
              <a:p>
                <a:endParaRPr lang="en-US" sz="280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4DF7FD-5B5C-BC9D-D9D3-EA4F2695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53" y="3099594"/>
                <a:ext cx="7436371" cy="4435189"/>
              </a:xfrm>
              <a:prstGeom prst="rect">
                <a:avLst/>
              </a:prstGeom>
              <a:blipFill>
                <a:blip r:embed="rId4"/>
                <a:stretch>
                  <a:fillRect l="-1639" t="-13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43E5236-33D2-62B5-68EF-B2FBD1C76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282" y="2708601"/>
            <a:ext cx="8579292" cy="25528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3064BB-A6CC-41DF-BCA5-A880AEF39667}"/>
              </a:ext>
            </a:extLst>
          </p:cNvPr>
          <p:cNvSpPr txBox="1"/>
          <p:nvPr/>
        </p:nvSpPr>
        <p:spPr>
          <a:xfrm>
            <a:off x="1402653" y="7473236"/>
            <a:ext cx="5562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Poppins" panose="020B0604020202020204" charset="0"/>
                <a:cs typeface="Poppins" panose="020B0604020202020204" charset="0"/>
              </a:rPr>
              <a:t>An example of YOLOv5 output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49EDCE3-42D8-FAF5-1A35-201810446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12983"/>
              </p:ext>
            </p:extLst>
          </p:nvPr>
        </p:nvGraphicFramePr>
        <p:xfrm>
          <a:off x="9496429" y="6905972"/>
          <a:ext cx="8000998" cy="16577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51765">
                  <a:extLst>
                    <a:ext uri="{9D8B030D-6E8A-4147-A177-3AD203B41FA5}">
                      <a16:colId xmlns:a16="http://schemas.microsoft.com/office/drawing/2014/main" val="2683072160"/>
                    </a:ext>
                  </a:extLst>
                </a:gridCol>
                <a:gridCol w="1283062">
                  <a:extLst>
                    <a:ext uri="{9D8B030D-6E8A-4147-A177-3AD203B41FA5}">
                      <a16:colId xmlns:a16="http://schemas.microsoft.com/office/drawing/2014/main" val="1253632593"/>
                    </a:ext>
                  </a:extLst>
                </a:gridCol>
                <a:gridCol w="1306506">
                  <a:extLst>
                    <a:ext uri="{9D8B030D-6E8A-4147-A177-3AD203B41FA5}">
                      <a16:colId xmlns:a16="http://schemas.microsoft.com/office/drawing/2014/main" val="2677494194"/>
                    </a:ext>
                  </a:extLst>
                </a:gridCol>
                <a:gridCol w="1392886">
                  <a:extLst>
                    <a:ext uri="{9D8B030D-6E8A-4147-A177-3AD203B41FA5}">
                      <a16:colId xmlns:a16="http://schemas.microsoft.com/office/drawing/2014/main" val="2471452208"/>
                    </a:ext>
                  </a:extLst>
                </a:gridCol>
                <a:gridCol w="1338899">
                  <a:extLst>
                    <a:ext uri="{9D8B030D-6E8A-4147-A177-3AD203B41FA5}">
                      <a16:colId xmlns:a16="http://schemas.microsoft.com/office/drawing/2014/main" val="3550992115"/>
                    </a:ext>
                  </a:extLst>
                </a:gridCol>
                <a:gridCol w="1527880">
                  <a:extLst>
                    <a:ext uri="{9D8B030D-6E8A-4147-A177-3AD203B41FA5}">
                      <a16:colId xmlns:a16="http://schemas.microsoft.com/office/drawing/2014/main" val="1692545140"/>
                    </a:ext>
                  </a:extLst>
                </a:gridCol>
              </a:tblGrid>
              <a:tr h="4144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Poppins" panose="020B0604020202020204" charset="0"/>
                          <a:cs typeface="Poppins" panose="020B0604020202020204" charset="0"/>
                        </a:rPr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c_x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c_y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width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height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confidence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4581"/>
                  </a:ext>
                </a:extLst>
              </a:tr>
              <a:tr h="4144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Poppins" panose="020B0604020202020204" charset="0"/>
                          <a:cs typeface="Poppins" panose="020B060402020202020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0.47326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0.36937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0.38143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0.06616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0.83943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03957"/>
                  </a:ext>
                </a:extLst>
              </a:tr>
              <a:tr h="4144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Poppins" panose="020B0604020202020204" charset="0"/>
                          <a:cs typeface="Poppins" panose="020B060402020202020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0.47204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0.36831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0.37532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0.06425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0.87525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63869"/>
                  </a:ext>
                </a:extLst>
              </a:tr>
              <a:tr h="4144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Poppins" panose="020B0604020202020204" charset="0"/>
                          <a:cs typeface="Poppins" panose="020B060402020202020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0.47276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0.36876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0.37554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0.06505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Poppins" panose="020B0604020202020204" charset="0"/>
                          <a:cs typeface="Poppins" panose="020B0604020202020204" charset="0"/>
                        </a:rPr>
                        <a:t>0.87570</a:t>
                      </a:r>
                      <a:endParaRPr lang="en-US"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212416"/>
                  </a:ext>
                </a:extLst>
              </a:tr>
            </a:tbl>
          </a:graphicData>
        </a:graphic>
      </p:graphicFrame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9277E20-FA9D-4FB6-84D8-1FD12F000552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965052" y="7734846"/>
            <a:ext cx="2531377" cy="0"/>
          </a:xfrm>
          <a:prstGeom prst="straightConnector1">
            <a:avLst/>
          </a:prstGeom>
          <a:ln w="76200">
            <a:solidFill>
              <a:srgbClr val="822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7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86DB6-7239-2002-7FD5-52C5501DC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0">
            <a:extLst>
              <a:ext uri="{FF2B5EF4-FFF2-40B4-BE49-F238E27FC236}">
                <a16:creationId xmlns:a16="http://schemas.microsoft.com/office/drawing/2014/main" id="{6DB66B9A-058D-3615-B6C7-8F488D527CEC}"/>
              </a:ext>
            </a:extLst>
          </p:cNvPr>
          <p:cNvGrpSpPr/>
          <p:nvPr/>
        </p:nvGrpSpPr>
        <p:grpSpPr>
          <a:xfrm>
            <a:off x="-6" y="-38781"/>
            <a:ext cx="18288000" cy="1831942"/>
            <a:chOff x="0" y="-19050"/>
            <a:chExt cx="4816593" cy="861236"/>
          </a:xfrm>
        </p:grpSpPr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78BA0490-5A99-CFB8-B574-0C1666D95D1F}"/>
                </a:ext>
              </a:extLst>
            </p:cNvPr>
            <p:cNvSpPr/>
            <p:nvPr/>
          </p:nvSpPr>
          <p:spPr>
            <a:xfrm>
              <a:off x="0" y="0"/>
              <a:ext cx="4816592" cy="842186"/>
            </a:xfrm>
            <a:prstGeom prst="rect">
              <a:avLst/>
            </a:prstGeom>
            <a:solidFill>
              <a:srgbClr val="0067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12">
              <a:extLst>
                <a:ext uri="{FF2B5EF4-FFF2-40B4-BE49-F238E27FC236}">
                  <a16:creationId xmlns:a16="http://schemas.microsoft.com/office/drawing/2014/main" id="{9F8AC654-28D3-4625-80FB-C817C43A516D}"/>
                </a:ext>
              </a:extLst>
            </p:cNvPr>
            <p:cNvSpPr txBox="1"/>
            <p:nvPr/>
          </p:nvSpPr>
          <p:spPr>
            <a:xfrm>
              <a:off x="0" y="-19050"/>
              <a:ext cx="4816593" cy="861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1F281F3F-FE93-C532-0691-8FE549C260A4}"/>
              </a:ext>
            </a:extLst>
          </p:cNvPr>
          <p:cNvGrpSpPr/>
          <p:nvPr/>
        </p:nvGrpSpPr>
        <p:grpSpPr>
          <a:xfrm>
            <a:off x="1" y="9027959"/>
            <a:ext cx="18287996" cy="1259041"/>
            <a:chOff x="0" y="0"/>
            <a:chExt cx="27479428" cy="167872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5D128277-DBA9-2A77-C5F5-EE95FAC78BCE}"/>
                </a:ext>
              </a:extLst>
            </p:cNvPr>
            <p:cNvGrpSpPr/>
            <p:nvPr/>
          </p:nvGrpSpPr>
          <p:grpSpPr>
            <a:xfrm>
              <a:off x="0" y="755770"/>
              <a:ext cx="24384000" cy="922952"/>
              <a:chOff x="0" y="0"/>
              <a:chExt cx="4816593" cy="182312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CD9A92F1-38ED-344E-7096-F56824A15F7B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182311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82311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82311"/>
                    </a:lnTo>
                    <a:lnTo>
                      <a:pt x="0" y="182311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91F2BCF8-2AE9-D398-E6EE-4CE9C6E5436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229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DBAB68E-47FF-D8C5-5117-2CAE00E85C19}"/>
                </a:ext>
              </a:extLst>
            </p:cNvPr>
            <p:cNvGrpSpPr/>
            <p:nvPr/>
          </p:nvGrpSpPr>
          <p:grpSpPr>
            <a:xfrm>
              <a:off x="3095428" y="0"/>
              <a:ext cx="24384000" cy="1678722"/>
              <a:chOff x="0" y="0"/>
              <a:chExt cx="4816593" cy="33159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18F66B2F-B9EB-5A7F-B937-D1B20073DE0E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33159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3159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31599"/>
                    </a:lnTo>
                    <a:lnTo>
                      <a:pt x="0" y="331599"/>
                    </a:lnTo>
                    <a:close/>
                  </a:path>
                </a:pathLst>
              </a:custGeom>
              <a:solidFill>
                <a:srgbClr val="82243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EDBF59F8-CD48-372F-81E4-030120DF14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816593" cy="379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4C4AC8AE-7B9B-BA1D-A3FC-763C6BF9F72F}"/>
              </a:ext>
            </a:extLst>
          </p:cNvPr>
          <p:cNvSpPr/>
          <p:nvPr/>
        </p:nvSpPr>
        <p:spPr>
          <a:xfrm>
            <a:off x="16999032" y="9202143"/>
            <a:ext cx="895501" cy="910672"/>
          </a:xfrm>
          <a:custGeom>
            <a:avLst/>
            <a:gdLst/>
            <a:ahLst/>
            <a:cxnLst/>
            <a:rect l="l" t="t" r="r" b="b"/>
            <a:pathLst>
              <a:path w="895501" h="910672">
                <a:moveTo>
                  <a:pt x="0" y="0"/>
                </a:moveTo>
                <a:lnTo>
                  <a:pt x="895501" y="0"/>
                </a:lnTo>
                <a:lnTo>
                  <a:pt x="895501" y="910672"/>
                </a:lnTo>
                <a:lnTo>
                  <a:pt x="0" y="9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4" r="-27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D1DC4F6-36B9-9E09-E81F-23CBE7BF519B}"/>
              </a:ext>
            </a:extLst>
          </p:cNvPr>
          <p:cNvSpPr txBox="1"/>
          <p:nvPr/>
        </p:nvSpPr>
        <p:spPr>
          <a:xfrm>
            <a:off x="2385391" y="9162993"/>
            <a:ext cx="4572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Car Plate Recognition and Reconstruction with DeepLearning</a:t>
            </a:r>
            <a:endParaRPr lang="en-US" sz="2000">
              <a:solidFill>
                <a:schemeClr val="bg1"/>
              </a:solidFill>
              <a:latin typeface="Poppins" panose="020B0604020202020204" charset="0"/>
              <a:ea typeface="Poppins Light"/>
              <a:cs typeface="Poppins" panose="020B0604020202020204" charset="0"/>
              <a:sym typeface="Poppins Ligh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F5F5FC4-D9F3-FDBE-0F43-906093668A21}"/>
              </a:ext>
            </a:extLst>
          </p:cNvPr>
          <p:cNvSpPr txBox="1"/>
          <p:nvPr/>
        </p:nvSpPr>
        <p:spPr>
          <a:xfrm>
            <a:off x="1052535" y="419100"/>
            <a:ext cx="13120665" cy="965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>
                <a:solidFill>
                  <a:srgbClr val="FFFFFF"/>
                </a:solidFill>
                <a:latin typeface="Poppins"/>
                <a:ea typeface="Poppins Semi-Bold"/>
                <a:cs typeface="Poppins Semi-Bold"/>
                <a:sym typeface="Poppins Semi-Bold"/>
              </a:rPr>
              <a:t>YOLOv5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1E3642A-B52C-46DB-9F51-DCA23B303A32}"/>
              </a:ext>
            </a:extLst>
          </p:cNvPr>
          <p:cNvGrpSpPr/>
          <p:nvPr/>
        </p:nvGrpSpPr>
        <p:grpSpPr>
          <a:xfrm>
            <a:off x="1303486" y="2267590"/>
            <a:ext cx="15681011" cy="6285939"/>
            <a:chOff x="1121036" y="2152654"/>
            <a:chExt cx="16409696" cy="657804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B55BDF2-A647-8720-D393-D67BC2C5D1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b="50243"/>
            <a:stretch/>
          </p:blipFill>
          <p:spPr bwMode="auto">
            <a:xfrm>
              <a:off x="1121036" y="2152658"/>
              <a:ext cx="8204848" cy="657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7918FDF-D491-4503-BD18-87A4C4028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t="50006" b="237"/>
            <a:stretch/>
          </p:blipFill>
          <p:spPr bwMode="auto">
            <a:xfrm>
              <a:off x="9325884" y="2152654"/>
              <a:ext cx="8204848" cy="657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130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Personalizzato</PresentationFormat>
  <Slides>22</Slides>
  <Notes>18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3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ROII Presentaziao</dc:title>
  <cp:revision>2</cp:revision>
  <dcterms:created xsi:type="dcterms:W3CDTF">2006-08-16T00:00:00Z</dcterms:created>
  <dcterms:modified xsi:type="dcterms:W3CDTF">2025-07-22T19:08:36Z</dcterms:modified>
  <dc:identifier>DAGrjkUL6wI</dc:identifier>
</cp:coreProperties>
</file>